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Blinker"/>
      <p:regular r:id="rId55"/>
      <p:bold r:id="rId56"/>
    </p:embeddedFont>
    <p:embeddedFont>
      <p:font typeface="PT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A1970-5C67-45CD-9531-61B67FE1A7DE}">
  <a:tblStyle styleId="{EDAA1970-5C67-45CD-9531-61B67FE1A7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T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Blinker-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PTSans-regular.fntdata"/><Relationship Id="rId12" Type="http://schemas.openxmlformats.org/officeDocument/2006/relationships/slide" Target="slides/slide7.xml"/><Relationship Id="rId56" Type="http://schemas.openxmlformats.org/officeDocument/2006/relationships/font" Target="fonts/Blinker-bold.fntdata"/><Relationship Id="rId15" Type="http://schemas.openxmlformats.org/officeDocument/2006/relationships/slide" Target="slides/slide10.xml"/><Relationship Id="rId59" Type="http://schemas.openxmlformats.org/officeDocument/2006/relationships/font" Target="fonts/PTSans-italic.fntdata"/><Relationship Id="rId14" Type="http://schemas.openxmlformats.org/officeDocument/2006/relationships/slide" Target="slides/slide9.xml"/><Relationship Id="rId58" Type="http://schemas.openxmlformats.org/officeDocument/2006/relationships/font" Target="fonts/PT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d1225f4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d1225f4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d1225f47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d1225f47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d1225f470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d1225f470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d1225f4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d1225f4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d1225f47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d1225f47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d1225f470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d1225f47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d1225f470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d1225f470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d1225f470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d1225f470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d1225f470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d1225f470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d1225f47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d1225f47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b95d0f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b95d0f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d1225f470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d1225f470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d1225f47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d1225f47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d1225f47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d1225f47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d1225f47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d1225f47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d1225f470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d1225f470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d1225f47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d1225f47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d1225f470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d1225f470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d1225f470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d1225f470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d1225f4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d1225f4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d1225f470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d1225f470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1b95d0f2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1b95d0f2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d1225f470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d1225f470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d1225f470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d1225f470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d1225f470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d1225f470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d1225f47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d1225f47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d1225f470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d1225f470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d1225f470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d1225f470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d1225f470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d1225f470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d1225f470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d1225f470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d1225f47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d1225f47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d1225f470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d1225f470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d1225f470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d1225f470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9d1225f470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9d1225f470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9d1225f470_3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9d1225f470_3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d1225f47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9d1225f47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9d1225f470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9d1225f470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d1225f470_3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d1225f470_3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d1225f47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d1225f47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d1225f4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d1225f4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d1225f47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d1225f47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d1225f47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d1225f47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d1225f47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d1225f47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280100" y="2289700"/>
            <a:ext cx="6583800" cy="164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Blinker"/>
                <a:ea typeface="Blinker"/>
                <a:cs typeface="Blinker"/>
                <a:sym typeface="Blinker"/>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75" y="3935500"/>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Blinker"/>
                <a:ea typeface="Blinker"/>
                <a:cs typeface="Blinker"/>
                <a:sym typeface="Blink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284000" y="2573445"/>
            <a:ext cx="6576000" cy="914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341164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11"/>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 name="Shape 51"/>
        <p:cNvGrpSpPr/>
        <p:nvPr/>
      </p:nvGrpSpPr>
      <p:grpSpPr>
        <a:xfrm>
          <a:off x="0" y="0"/>
          <a:ext cx="0" cy="0"/>
          <a:chOff x="0" y="0"/>
          <a:chExt cx="0" cy="0"/>
        </a:xfrm>
      </p:grpSpPr>
      <p:sp>
        <p:nvSpPr>
          <p:cNvPr id="52" name="Google Shape;52;p13"/>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13"/>
          <p:cNvSpPr txBox="1"/>
          <p:nvPr>
            <p:ph hasCustomPrompt="1" idx="2" type="title"/>
          </p:nvPr>
        </p:nvSpPr>
        <p:spPr>
          <a:xfrm>
            <a:off x="1148900" y="1341783"/>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3" type="title"/>
          </p:nvPr>
        </p:nvSpPr>
        <p:spPr>
          <a:xfrm>
            <a:off x="1148900" y="3003791"/>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4" type="title"/>
          </p:nvPr>
        </p:nvSpPr>
        <p:spPr>
          <a:xfrm>
            <a:off x="1142125" y="1875183"/>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5" type="title"/>
          </p:nvPr>
        </p:nvSpPr>
        <p:spPr>
          <a:xfrm>
            <a:off x="1142125" y="3537191"/>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6" type="title"/>
          </p:nvPr>
        </p:nvSpPr>
        <p:spPr>
          <a:xfrm>
            <a:off x="1142125" y="2408583"/>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hasCustomPrompt="1" idx="7" type="title"/>
          </p:nvPr>
        </p:nvSpPr>
        <p:spPr>
          <a:xfrm>
            <a:off x="1142125" y="4070591"/>
            <a:ext cx="734700" cy="45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1" type="subTitle"/>
          </p:nvPr>
        </p:nvSpPr>
        <p:spPr>
          <a:xfrm>
            <a:off x="1883600" y="1341775"/>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 name="Google Shape;61;p13"/>
          <p:cNvSpPr txBox="1"/>
          <p:nvPr>
            <p:ph idx="8" type="subTitle"/>
          </p:nvPr>
        </p:nvSpPr>
        <p:spPr>
          <a:xfrm>
            <a:off x="1876825" y="1875175"/>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 name="Google Shape;62;p13"/>
          <p:cNvSpPr txBox="1"/>
          <p:nvPr>
            <p:ph idx="9" type="subTitle"/>
          </p:nvPr>
        </p:nvSpPr>
        <p:spPr>
          <a:xfrm>
            <a:off x="1876825" y="2408575"/>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 name="Google Shape;63;p13"/>
          <p:cNvSpPr txBox="1"/>
          <p:nvPr>
            <p:ph idx="13" type="subTitle"/>
          </p:nvPr>
        </p:nvSpPr>
        <p:spPr>
          <a:xfrm>
            <a:off x="1883600" y="3003800"/>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 name="Google Shape;64;p13"/>
          <p:cNvSpPr txBox="1"/>
          <p:nvPr>
            <p:ph idx="14" type="subTitle"/>
          </p:nvPr>
        </p:nvSpPr>
        <p:spPr>
          <a:xfrm>
            <a:off x="1876825" y="3537200"/>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 name="Google Shape;65;p13"/>
          <p:cNvSpPr txBox="1"/>
          <p:nvPr>
            <p:ph idx="15" type="subTitle"/>
          </p:nvPr>
        </p:nvSpPr>
        <p:spPr>
          <a:xfrm>
            <a:off x="1876825" y="4070600"/>
            <a:ext cx="2532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6" name="Shape 66"/>
        <p:cNvGrpSpPr/>
        <p:nvPr/>
      </p:nvGrpSpPr>
      <p:grpSpPr>
        <a:xfrm>
          <a:off x="0" y="0"/>
          <a:ext cx="0" cy="0"/>
          <a:chOff x="0" y="0"/>
          <a:chExt cx="0" cy="0"/>
        </a:xfrm>
      </p:grpSpPr>
      <p:sp>
        <p:nvSpPr>
          <p:cNvPr id="67" name="Google Shape;67;p14"/>
          <p:cNvSpPr txBox="1"/>
          <p:nvPr>
            <p:ph type="title"/>
          </p:nvPr>
        </p:nvSpPr>
        <p:spPr>
          <a:xfrm>
            <a:off x="3585113" y="1421100"/>
            <a:ext cx="4373700" cy="54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4"/>
          <p:cNvSpPr txBox="1"/>
          <p:nvPr>
            <p:ph idx="1" type="subTitle"/>
          </p:nvPr>
        </p:nvSpPr>
        <p:spPr>
          <a:xfrm>
            <a:off x="3585113" y="1893600"/>
            <a:ext cx="4373700" cy="18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
        <p:nvSpPr>
          <p:cNvPr id="69" name="Google Shape;69;p14"/>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70" name="Shape 70"/>
        <p:cNvGrpSpPr/>
        <p:nvPr/>
      </p:nvGrpSpPr>
      <p:grpSpPr>
        <a:xfrm>
          <a:off x="0" y="0"/>
          <a:ext cx="0" cy="0"/>
          <a:chOff x="0" y="0"/>
          <a:chExt cx="0" cy="0"/>
        </a:xfrm>
      </p:grpSpPr>
      <p:sp>
        <p:nvSpPr>
          <p:cNvPr id="71" name="Google Shape;71;p15"/>
          <p:cNvSpPr txBox="1"/>
          <p:nvPr>
            <p:ph type="title"/>
          </p:nvPr>
        </p:nvSpPr>
        <p:spPr>
          <a:xfrm>
            <a:off x="713225" y="539500"/>
            <a:ext cx="2286000" cy="1005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5"/>
          <p:cNvSpPr txBox="1"/>
          <p:nvPr>
            <p:ph idx="1" type="subTitle"/>
          </p:nvPr>
        </p:nvSpPr>
        <p:spPr>
          <a:xfrm>
            <a:off x="713225" y="1500225"/>
            <a:ext cx="22860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 name="Google Shape;73;p15"/>
          <p:cNvSpPr/>
          <p:nvPr>
            <p:ph idx="2" type="pic"/>
          </p:nvPr>
        </p:nvSpPr>
        <p:spPr>
          <a:xfrm>
            <a:off x="5782075" y="547051"/>
            <a:ext cx="2801100" cy="4049400"/>
          </a:xfrm>
          <a:prstGeom prst="roundRect">
            <a:avLst>
              <a:gd fmla="val 16667" name="adj"/>
            </a:avLst>
          </a:prstGeom>
          <a:noFill/>
          <a:ln cap="flat" cmpd="sng" w="9525">
            <a:solidFill>
              <a:schemeClr val="dk1"/>
            </a:solidFill>
            <a:prstDash val="solid"/>
            <a:round/>
            <a:headEnd len="sm" w="sm" type="none"/>
            <a:tailEnd len="sm" w="sm" type="none"/>
          </a:ln>
        </p:spPr>
      </p:sp>
      <p:sp>
        <p:nvSpPr>
          <p:cNvPr id="74" name="Google Shape;74;p15"/>
          <p:cNvSpPr/>
          <p:nvPr>
            <p:ph idx="3" type="pic"/>
          </p:nvPr>
        </p:nvSpPr>
        <p:spPr>
          <a:xfrm>
            <a:off x="3366975" y="547051"/>
            <a:ext cx="2304300" cy="2285700"/>
          </a:xfrm>
          <a:prstGeom prst="roundRect">
            <a:avLst>
              <a:gd fmla="val 16667" name="adj"/>
            </a:avLst>
          </a:prstGeom>
          <a:noFill/>
          <a:ln cap="flat" cmpd="sng" w="9525">
            <a:solidFill>
              <a:schemeClr val="dk1"/>
            </a:solidFill>
            <a:prstDash val="solid"/>
            <a:round/>
            <a:headEnd len="sm" w="sm" type="none"/>
            <a:tailEnd len="sm" w="sm" type="none"/>
          </a:ln>
        </p:spPr>
      </p:sp>
      <p:sp>
        <p:nvSpPr>
          <p:cNvPr id="75" name="Google Shape;75;p15"/>
          <p:cNvSpPr/>
          <p:nvPr>
            <p:ph idx="4" type="pic"/>
          </p:nvPr>
        </p:nvSpPr>
        <p:spPr>
          <a:xfrm>
            <a:off x="713225" y="2946150"/>
            <a:ext cx="4933800" cy="1650300"/>
          </a:xfrm>
          <a:prstGeom prst="roundRect">
            <a:avLst>
              <a:gd fmla="val 16667" name="adj"/>
            </a:avLst>
          </a:prstGeom>
          <a:noFill/>
          <a:ln cap="flat" cmpd="sng" w="9525">
            <a:solidFill>
              <a:schemeClr val="dk1"/>
            </a:solidFill>
            <a:prstDash val="solid"/>
            <a:round/>
            <a:headEnd len="sm" w="sm" type="none"/>
            <a:tailEnd len="sm" w="sm" type="none"/>
          </a:ln>
        </p:spPr>
      </p:sp>
      <p:sp>
        <p:nvSpPr>
          <p:cNvPr id="76" name="Google Shape;76;p15"/>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7" name="Shape 77"/>
        <p:cNvGrpSpPr/>
        <p:nvPr/>
      </p:nvGrpSpPr>
      <p:grpSpPr>
        <a:xfrm>
          <a:off x="0" y="0"/>
          <a:ext cx="0" cy="0"/>
          <a:chOff x="0" y="0"/>
          <a:chExt cx="0" cy="0"/>
        </a:xfrm>
      </p:grpSpPr>
      <p:sp>
        <p:nvSpPr>
          <p:cNvPr id="78" name="Google Shape;7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16"/>
          <p:cNvSpPr txBox="1"/>
          <p:nvPr>
            <p:ph idx="1" type="subTitle"/>
          </p:nvPr>
        </p:nvSpPr>
        <p:spPr>
          <a:xfrm>
            <a:off x="720000" y="2805801"/>
            <a:ext cx="2175300" cy="16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16"/>
          <p:cNvSpPr txBox="1"/>
          <p:nvPr>
            <p:ph idx="2" type="subTitle"/>
          </p:nvPr>
        </p:nvSpPr>
        <p:spPr>
          <a:xfrm>
            <a:off x="3484348" y="2805801"/>
            <a:ext cx="2175300" cy="16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16"/>
          <p:cNvSpPr txBox="1"/>
          <p:nvPr>
            <p:ph idx="3" type="subTitle"/>
          </p:nvPr>
        </p:nvSpPr>
        <p:spPr>
          <a:xfrm>
            <a:off x="6248700" y="2805801"/>
            <a:ext cx="2175300" cy="16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16"/>
          <p:cNvSpPr txBox="1"/>
          <p:nvPr>
            <p:ph idx="4" type="subTitle"/>
          </p:nvPr>
        </p:nvSpPr>
        <p:spPr>
          <a:xfrm>
            <a:off x="720000" y="21737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3" name="Google Shape;83;p16"/>
          <p:cNvSpPr txBox="1"/>
          <p:nvPr>
            <p:ph idx="5" type="subTitle"/>
          </p:nvPr>
        </p:nvSpPr>
        <p:spPr>
          <a:xfrm>
            <a:off x="3484352" y="21737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4" name="Google Shape;84;p16"/>
          <p:cNvSpPr txBox="1"/>
          <p:nvPr>
            <p:ph idx="6" type="subTitle"/>
          </p:nvPr>
        </p:nvSpPr>
        <p:spPr>
          <a:xfrm>
            <a:off x="6248700" y="21737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5" name="Google Shape;85;p16"/>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 name="Shape 86"/>
        <p:cNvGrpSpPr/>
        <p:nvPr/>
      </p:nvGrpSpPr>
      <p:grpSpPr>
        <a:xfrm>
          <a:off x="0" y="0"/>
          <a:ext cx="0" cy="0"/>
          <a:chOff x="0" y="0"/>
          <a:chExt cx="0" cy="0"/>
        </a:xfrm>
      </p:grpSpPr>
      <p:sp>
        <p:nvSpPr>
          <p:cNvPr id="87" name="Google Shape;8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7"/>
          <p:cNvSpPr txBox="1"/>
          <p:nvPr>
            <p:ph idx="1" type="subTitle"/>
          </p:nvPr>
        </p:nvSpPr>
        <p:spPr>
          <a:xfrm>
            <a:off x="902878" y="1861325"/>
            <a:ext cx="3484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7"/>
          <p:cNvSpPr txBox="1"/>
          <p:nvPr>
            <p:ph idx="2" type="subTitle"/>
          </p:nvPr>
        </p:nvSpPr>
        <p:spPr>
          <a:xfrm>
            <a:off x="4893720" y="1861325"/>
            <a:ext cx="3484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17"/>
          <p:cNvSpPr txBox="1"/>
          <p:nvPr>
            <p:ph idx="3" type="subTitle"/>
          </p:nvPr>
        </p:nvSpPr>
        <p:spPr>
          <a:xfrm>
            <a:off x="902878" y="3521900"/>
            <a:ext cx="3484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7"/>
          <p:cNvSpPr txBox="1"/>
          <p:nvPr>
            <p:ph idx="4" type="subTitle"/>
          </p:nvPr>
        </p:nvSpPr>
        <p:spPr>
          <a:xfrm>
            <a:off x="4893720" y="3521900"/>
            <a:ext cx="3484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7"/>
          <p:cNvSpPr txBox="1"/>
          <p:nvPr>
            <p:ph idx="5" type="subTitle"/>
          </p:nvPr>
        </p:nvSpPr>
        <p:spPr>
          <a:xfrm>
            <a:off x="902879" y="1482475"/>
            <a:ext cx="348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17"/>
          <p:cNvSpPr txBox="1"/>
          <p:nvPr>
            <p:ph idx="6" type="subTitle"/>
          </p:nvPr>
        </p:nvSpPr>
        <p:spPr>
          <a:xfrm>
            <a:off x="902879" y="3143175"/>
            <a:ext cx="348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4" name="Google Shape;94;p17"/>
          <p:cNvSpPr txBox="1"/>
          <p:nvPr>
            <p:ph idx="7" type="subTitle"/>
          </p:nvPr>
        </p:nvSpPr>
        <p:spPr>
          <a:xfrm>
            <a:off x="4893691" y="1482475"/>
            <a:ext cx="348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5" name="Google Shape;95;p17"/>
          <p:cNvSpPr txBox="1"/>
          <p:nvPr>
            <p:ph idx="8" type="subTitle"/>
          </p:nvPr>
        </p:nvSpPr>
        <p:spPr>
          <a:xfrm>
            <a:off x="4893691" y="3143175"/>
            <a:ext cx="348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6" name="Google Shape;96;p17"/>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7" name="Shape 97"/>
        <p:cNvGrpSpPr/>
        <p:nvPr/>
      </p:nvGrpSpPr>
      <p:grpSpPr>
        <a:xfrm>
          <a:off x="0" y="0"/>
          <a:ext cx="0" cy="0"/>
          <a:chOff x="0" y="0"/>
          <a:chExt cx="0" cy="0"/>
        </a:xfrm>
      </p:grpSpPr>
      <p:sp>
        <p:nvSpPr>
          <p:cNvPr id="98" name="Google Shape;9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8"/>
          <p:cNvSpPr txBox="1"/>
          <p:nvPr>
            <p:ph idx="1" type="subTitle"/>
          </p:nvPr>
        </p:nvSpPr>
        <p:spPr>
          <a:xfrm>
            <a:off x="720000" y="1883110"/>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8"/>
          <p:cNvSpPr txBox="1"/>
          <p:nvPr>
            <p:ph idx="2" type="subTitle"/>
          </p:nvPr>
        </p:nvSpPr>
        <p:spPr>
          <a:xfrm>
            <a:off x="3348450" y="1883110"/>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 name="Google Shape;101;p18"/>
          <p:cNvSpPr txBox="1"/>
          <p:nvPr>
            <p:ph idx="3" type="subTitle"/>
          </p:nvPr>
        </p:nvSpPr>
        <p:spPr>
          <a:xfrm>
            <a:off x="720000" y="3613402"/>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8"/>
          <p:cNvSpPr txBox="1"/>
          <p:nvPr>
            <p:ph idx="4" type="subTitle"/>
          </p:nvPr>
        </p:nvSpPr>
        <p:spPr>
          <a:xfrm>
            <a:off x="3348450" y="3613402"/>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8"/>
          <p:cNvSpPr txBox="1"/>
          <p:nvPr>
            <p:ph idx="5" type="subTitle"/>
          </p:nvPr>
        </p:nvSpPr>
        <p:spPr>
          <a:xfrm>
            <a:off x="5975095" y="1883110"/>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18"/>
          <p:cNvSpPr txBox="1"/>
          <p:nvPr>
            <p:ph idx="6" type="subTitle"/>
          </p:nvPr>
        </p:nvSpPr>
        <p:spPr>
          <a:xfrm>
            <a:off x="5975095" y="3613402"/>
            <a:ext cx="2447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8"/>
          <p:cNvSpPr txBox="1"/>
          <p:nvPr>
            <p:ph idx="7" type="subTitle"/>
          </p:nvPr>
        </p:nvSpPr>
        <p:spPr>
          <a:xfrm>
            <a:off x="720000" y="1429125"/>
            <a:ext cx="244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6" name="Google Shape;106;p18"/>
          <p:cNvSpPr txBox="1"/>
          <p:nvPr>
            <p:ph idx="8" type="subTitle"/>
          </p:nvPr>
        </p:nvSpPr>
        <p:spPr>
          <a:xfrm>
            <a:off x="3348450" y="1429125"/>
            <a:ext cx="2444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7" name="Google Shape;107;p18"/>
          <p:cNvSpPr txBox="1"/>
          <p:nvPr>
            <p:ph idx="9" type="subTitle"/>
          </p:nvPr>
        </p:nvSpPr>
        <p:spPr>
          <a:xfrm>
            <a:off x="5975095" y="1429125"/>
            <a:ext cx="2444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8" name="Google Shape;108;p18"/>
          <p:cNvSpPr txBox="1"/>
          <p:nvPr>
            <p:ph idx="13" type="subTitle"/>
          </p:nvPr>
        </p:nvSpPr>
        <p:spPr>
          <a:xfrm>
            <a:off x="720000" y="3156199"/>
            <a:ext cx="244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9" name="Google Shape;109;p18"/>
          <p:cNvSpPr txBox="1"/>
          <p:nvPr>
            <p:ph idx="14" type="subTitle"/>
          </p:nvPr>
        </p:nvSpPr>
        <p:spPr>
          <a:xfrm>
            <a:off x="3348450" y="3156205"/>
            <a:ext cx="2444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0" name="Google Shape;110;p18"/>
          <p:cNvSpPr txBox="1"/>
          <p:nvPr>
            <p:ph idx="15" type="subTitle"/>
          </p:nvPr>
        </p:nvSpPr>
        <p:spPr>
          <a:xfrm>
            <a:off x="5975095" y="3156205"/>
            <a:ext cx="2444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1" name="Google Shape;111;p18"/>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2" name="Shape 112"/>
        <p:cNvGrpSpPr/>
        <p:nvPr/>
      </p:nvGrpSpPr>
      <p:grpSpPr>
        <a:xfrm>
          <a:off x="0" y="0"/>
          <a:ext cx="0" cy="0"/>
          <a:chOff x="0" y="0"/>
          <a:chExt cx="0" cy="0"/>
        </a:xfrm>
      </p:grpSpPr>
      <p:sp>
        <p:nvSpPr>
          <p:cNvPr id="113" name="Google Shape;113;p19"/>
          <p:cNvSpPr txBox="1"/>
          <p:nvPr>
            <p:ph hasCustomPrompt="1" type="title"/>
          </p:nvPr>
        </p:nvSpPr>
        <p:spPr>
          <a:xfrm>
            <a:off x="798388" y="2709848"/>
            <a:ext cx="2370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4" name="Google Shape;114;p19"/>
          <p:cNvSpPr txBox="1"/>
          <p:nvPr>
            <p:ph idx="1" type="subTitle"/>
          </p:nvPr>
        </p:nvSpPr>
        <p:spPr>
          <a:xfrm>
            <a:off x="798388" y="3402570"/>
            <a:ext cx="2370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5" name="Google Shape;115;p19"/>
          <p:cNvSpPr txBox="1"/>
          <p:nvPr>
            <p:ph hasCustomPrompt="1" idx="2" type="title"/>
          </p:nvPr>
        </p:nvSpPr>
        <p:spPr>
          <a:xfrm>
            <a:off x="3387000" y="2709837"/>
            <a:ext cx="2370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 name="Google Shape;116;p19"/>
          <p:cNvSpPr txBox="1"/>
          <p:nvPr>
            <p:ph idx="3" type="subTitle"/>
          </p:nvPr>
        </p:nvSpPr>
        <p:spPr>
          <a:xfrm>
            <a:off x="3387000" y="3402549"/>
            <a:ext cx="2370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7" name="Google Shape;117;p19"/>
          <p:cNvSpPr txBox="1"/>
          <p:nvPr>
            <p:ph hasCustomPrompt="1" idx="4" type="title"/>
          </p:nvPr>
        </p:nvSpPr>
        <p:spPr>
          <a:xfrm>
            <a:off x="6060766" y="2709848"/>
            <a:ext cx="2370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8" name="Google Shape;118;p19"/>
          <p:cNvSpPr txBox="1"/>
          <p:nvPr>
            <p:ph idx="5" type="subTitle"/>
          </p:nvPr>
        </p:nvSpPr>
        <p:spPr>
          <a:xfrm>
            <a:off x="6060766" y="3402570"/>
            <a:ext cx="2370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9" name="Google Shape;119;p19"/>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0" name="Shape 120"/>
        <p:cNvGrpSpPr/>
        <p:nvPr/>
      </p:nvGrpSpPr>
      <p:grpSpPr>
        <a:xfrm>
          <a:off x="0" y="0"/>
          <a:ext cx="0" cy="0"/>
          <a:chOff x="0" y="0"/>
          <a:chExt cx="0" cy="0"/>
        </a:xfrm>
      </p:grpSpPr>
      <p:sp>
        <p:nvSpPr>
          <p:cNvPr id="121" name="Google Shape;121;p20"/>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title"/>
          </p:nvPr>
        </p:nvSpPr>
        <p:spPr>
          <a:xfrm>
            <a:off x="2347938" y="54000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20"/>
          <p:cNvSpPr txBox="1"/>
          <p:nvPr>
            <p:ph idx="1" type="subTitle"/>
          </p:nvPr>
        </p:nvSpPr>
        <p:spPr>
          <a:xfrm>
            <a:off x="2347900" y="1516409"/>
            <a:ext cx="44481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0"/>
          <p:cNvSpPr txBox="1"/>
          <p:nvPr/>
        </p:nvSpPr>
        <p:spPr>
          <a:xfrm>
            <a:off x="2574425" y="3611950"/>
            <a:ext cx="39951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b="1" lang="en" sz="1000" u="sng">
                <a:solidFill>
                  <a:schemeClr val="hlink"/>
                </a:solidFill>
                <a:latin typeface="Blinker"/>
                <a:ea typeface="Blinker"/>
                <a:cs typeface="Blinker"/>
                <a:sym typeface="Blinker"/>
                <a:hlinkClick r:id="rId2"/>
              </a:rPr>
              <a:t>Slidesgo</a:t>
            </a:r>
            <a:r>
              <a:rPr lang="en" sz="1000">
                <a:solidFill>
                  <a:schemeClr val="dk1"/>
                </a:solidFill>
                <a:latin typeface="Blinker"/>
                <a:ea typeface="Blinker"/>
                <a:cs typeface="Blinker"/>
                <a:sym typeface="Blinker"/>
              </a:rPr>
              <a:t>, and includes icons by </a:t>
            </a:r>
            <a:r>
              <a:rPr b="1" lang="en" sz="1000" u="sng">
                <a:solidFill>
                  <a:schemeClr val="dk1"/>
                </a:solidFill>
                <a:latin typeface="Blinker"/>
                <a:ea typeface="Blinker"/>
                <a:cs typeface="Blinker"/>
                <a:sym typeface="Blinker"/>
                <a:hlinkClick r:id="rId3">
                  <a:extLst>
                    <a:ext uri="{A12FA001-AC4F-418D-AE19-62706E023703}">
                      <ahyp:hlinkClr val="tx"/>
                    </a:ext>
                  </a:extLst>
                </a:hlinkClick>
              </a:rPr>
              <a:t>Flaticon</a:t>
            </a:r>
            <a:r>
              <a:rPr lang="en" sz="1000">
                <a:solidFill>
                  <a:schemeClr val="dk1"/>
                </a:solidFill>
                <a:latin typeface="Blinker"/>
                <a:ea typeface="Blinker"/>
                <a:cs typeface="Blinker"/>
                <a:sym typeface="Blinker"/>
              </a:rPr>
              <a:t>, and infographics &amp; images by </a:t>
            </a:r>
            <a:r>
              <a:rPr b="1" lang="en" sz="1000" u="sng">
                <a:solidFill>
                  <a:schemeClr val="dk1"/>
                </a:solidFill>
                <a:latin typeface="Blinker"/>
                <a:ea typeface="Blinker"/>
                <a:cs typeface="Blinker"/>
                <a:sym typeface="Blinker"/>
                <a:hlinkClick r:id="rId4">
                  <a:extLst>
                    <a:ext uri="{A12FA001-AC4F-418D-AE19-62706E023703}">
                      <ahyp:hlinkClr val="tx"/>
                    </a:ext>
                  </a:extLst>
                </a:hlinkClick>
              </a:rPr>
              <a:t>Freepik</a:t>
            </a:r>
            <a:r>
              <a:rPr lang="en" sz="1000" u="sng">
                <a:solidFill>
                  <a:schemeClr val="dk1"/>
                </a:solidFill>
                <a:latin typeface="Blinker"/>
                <a:ea typeface="Blinker"/>
                <a:cs typeface="Blinker"/>
                <a:sym typeface="Blinker"/>
              </a:rPr>
              <a:t> </a:t>
            </a:r>
            <a:endParaRPr b="1" sz="1000" u="sng">
              <a:solidFill>
                <a:schemeClr val="dk1"/>
              </a:solidFill>
              <a:latin typeface="Blinker"/>
              <a:ea typeface="Blinker"/>
              <a:cs typeface="Blinker"/>
              <a:sym typeface="Blink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956275" y="539500"/>
            <a:ext cx="1474500" cy="1280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10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a:off x="483675" y="539500"/>
            <a:ext cx="3657600" cy="4064400"/>
          </a:xfrm>
          <a:prstGeom prst="roundRect">
            <a:avLst>
              <a:gd fmla="val 5553" name="adj"/>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5" name="Shape 125"/>
        <p:cNvGrpSpPr/>
        <p:nvPr/>
      </p:nvGrpSpPr>
      <p:grpSpPr>
        <a:xfrm>
          <a:off x="0" y="0"/>
          <a:ext cx="0" cy="0"/>
          <a:chOff x="0" y="0"/>
          <a:chExt cx="0" cy="0"/>
        </a:xfrm>
      </p:grpSpPr>
      <p:sp>
        <p:nvSpPr>
          <p:cNvPr id="126" name="Google Shape;126;p21"/>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215752"/>
            <a:ext cx="7704000" cy="37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subTitle"/>
          </p:nvPr>
        </p:nvSpPr>
        <p:spPr>
          <a:xfrm>
            <a:off x="5590492" y="2497399"/>
            <a:ext cx="26517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2" type="subTitle"/>
          </p:nvPr>
        </p:nvSpPr>
        <p:spPr>
          <a:xfrm>
            <a:off x="1685976" y="2497399"/>
            <a:ext cx="26517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3" type="subTitle"/>
          </p:nvPr>
        </p:nvSpPr>
        <p:spPr>
          <a:xfrm>
            <a:off x="1685976" y="2040204"/>
            <a:ext cx="265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7" name="Google Shape;27;p5"/>
          <p:cNvSpPr txBox="1"/>
          <p:nvPr>
            <p:ph idx="4" type="subTitle"/>
          </p:nvPr>
        </p:nvSpPr>
        <p:spPr>
          <a:xfrm>
            <a:off x="5590494" y="2040204"/>
            <a:ext cx="265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6"/>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713225" y="834300"/>
            <a:ext cx="3657600" cy="1005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7"/>
          <p:cNvSpPr txBox="1"/>
          <p:nvPr>
            <p:ph idx="1" type="subTitle"/>
          </p:nvPr>
        </p:nvSpPr>
        <p:spPr>
          <a:xfrm>
            <a:off x="713225" y="1840200"/>
            <a:ext cx="3657600" cy="24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35" name="Google Shape;35;p7"/>
          <p:cNvSpPr/>
          <p:nvPr>
            <p:ph idx="2" type="pic"/>
          </p:nvPr>
        </p:nvSpPr>
        <p:spPr>
          <a:xfrm>
            <a:off x="4925575" y="539500"/>
            <a:ext cx="3657600" cy="4064400"/>
          </a:xfrm>
          <a:prstGeom prst="roundRect">
            <a:avLst>
              <a:gd fmla="val 16667" name="adj"/>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 name="Google Shape;41;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9"/>
          <p:cNvSpPr/>
          <p:nvPr/>
        </p:nvSpPr>
        <p:spPr>
          <a:xfrm>
            <a:off x="271750" y="212400"/>
            <a:ext cx="8600700" cy="4718700"/>
          </a:xfrm>
          <a:prstGeom prst="roundRect">
            <a:avLst>
              <a:gd fmla="val 37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ph idx="2" type="pic"/>
          </p:nvPr>
        </p:nvSpPr>
        <p:spPr>
          <a:xfrm>
            <a:off x="271750" y="212400"/>
            <a:ext cx="8577900" cy="4718700"/>
          </a:xfrm>
          <a:prstGeom prst="roundRect">
            <a:avLst>
              <a:gd fmla="val 4096" name="adj"/>
            </a:avLst>
          </a:prstGeom>
          <a:noFill/>
          <a:ln cap="flat" cmpd="sng" w="9525">
            <a:solidFill>
              <a:schemeClr val="dk1"/>
            </a:solidFill>
            <a:prstDash val="solid"/>
            <a:round/>
            <a:headEnd len="sm" w="sm" type="none"/>
            <a:tailEnd len="sm" w="sm" type="none"/>
          </a:ln>
        </p:spPr>
      </p:sp>
      <p:sp>
        <p:nvSpPr>
          <p:cNvPr id="45" name="Google Shape;45;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1pPr>
            <a:lvl2pPr lvl="1"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2pPr>
            <a:lvl3pPr lvl="2"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3pPr>
            <a:lvl4pPr lvl="3"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4pPr>
            <a:lvl5pPr lvl="4"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5pPr>
            <a:lvl6pPr lvl="5"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6pPr>
            <a:lvl7pPr lvl="6"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7pPr>
            <a:lvl8pPr lvl="7"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8pPr>
            <a:lvl9pPr lvl="8" rtl="0">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9pPr>
          </a:lstStyle>
          <a:p/>
        </p:txBody>
      </p:sp>
      <p:sp>
        <p:nvSpPr>
          <p:cNvPr id="7" name="Google Shape;7;p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indent="-304800" lvl="1" marL="9144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indent="-304800" lvl="2" marL="13716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indent="-304800" lvl="3" marL="1828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indent="-304800" lvl="4" marL="22860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indent="-304800" lvl="5" marL="27432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indent="-304800" lvl="6" marL="32004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indent="-304800" lvl="7" marL="36576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indent="-304800" lvl="8" marL="411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mailto:gianfranco.demarc26@studenti.uniba.it" TargetMode="External"/><Relationship Id="rId4" Type="http://schemas.openxmlformats.org/officeDocument/2006/relationships/hyperlink" Target="mailto:gianfranco.demarc26@studenti.uniba.it" TargetMode="External"/><Relationship Id="rId9" Type="http://schemas.openxmlformats.org/officeDocument/2006/relationships/hyperlink" Target="https://storyset.com/business"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cryptodatadownload.com/data/binance/" TargetMode="External"/><Relationship Id="rId4" Type="http://schemas.openxmlformats.org/officeDocument/2006/relationships/hyperlink" Target="https://docs.kraken.com/re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ctrTitle"/>
          </p:nvPr>
        </p:nvSpPr>
        <p:spPr>
          <a:xfrm>
            <a:off x="1280100" y="2289700"/>
            <a:ext cx="6583800" cy="16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Price Oracle</a:t>
            </a:r>
            <a:endParaRPr/>
          </a:p>
          <a:p>
            <a:pPr indent="0" lvl="0" marL="0" rtl="0" algn="ctr">
              <a:spcBef>
                <a:spcPts val="0"/>
              </a:spcBef>
              <a:spcAft>
                <a:spcPts val="0"/>
              </a:spcAft>
              <a:buNone/>
            </a:pPr>
            <a:r>
              <a:rPr i="1" lang="en" sz="2000"/>
              <a:t>e</a:t>
            </a:r>
            <a:r>
              <a:rPr i="1" lang="en" sz="2000"/>
              <a:t>nd-to-end solution for price monitoring and prediction</a:t>
            </a:r>
            <a:endParaRPr i="1" sz="2000"/>
          </a:p>
        </p:txBody>
      </p:sp>
      <p:sp>
        <p:nvSpPr>
          <p:cNvPr id="132" name="Google Shape;132;p22"/>
          <p:cNvSpPr txBox="1"/>
          <p:nvPr>
            <p:ph idx="1" type="subTitle"/>
          </p:nvPr>
        </p:nvSpPr>
        <p:spPr>
          <a:xfrm>
            <a:off x="353000" y="4345000"/>
            <a:ext cx="3860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Gianfranco Demarco - Francesco Ranieri                          </a:t>
            </a:r>
            <a:endParaRPr/>
          </a:p>
        </p:txBody>
      </p:sp>
      <p:sp>
        <p:nvSpPr>
          <p:cNvPr id="133" name="Google Shape;133;p22"/>
          <p:cNvSpPr txBox="1"/>
          <p:nvPr>
            <p:ph idx="1" type="subTitle"/>
          </p:nvPr>
        </p:nvSpPr>
        <p:spPr>
          <a:xfrm>
            <a:off x="5116525" y="4345000"/>
            <a:ext cx="3860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Supervision: Dott. Antonio Pellicani</a:t>
            </a:r>
            <a:endParaRPr/>
          </a:p>
        </p:txBody>
      </p:sp>
      <p:pic>
        <p:nvPicPr>
          <p:cNvPr id="134" name="Google Shape;134;p22"/>
          <p:cNvPicPr preferRelativeResize="0"/>
          <p:nvPr/>
        </p:nvPicPr>
        <p:blipFill>
          <a:blip r:embed="rId3">
            <a:alphaModFix/>
          </a:blip>
          <a:stretch>
            <a:fillRect/>
          </a:stretch>
        </p:blipFill>
        <p:spPr>
          <a:xfrm>
            <a:off x="7968450" y="358250"/>
            <a:ext cx="700175" cy="705750"/>
          </a:xfrm>
          <a:prstGeom prst="rect">
            <a:avLst/>
          </a:prstGeom>
          <a:noFill/>
          <a:ln>
            <a:noFill/>
          </a:ln>
        </p:spPr>
      </p:pic>
      <p:pic>
        <p:nvPicPr>
          <p:cNvPr id="135" name="Google Shape;135;p22"/>
          <p:cNvPicPr preferRelativeResize="0"/>
          <p:nvPr/>
        </p:nvPicPr>
        <p:blipFill>
          <a:blip r:embed="rId4">
            <a:alphaModFix/>
          </a:blip>
          <a:stretch>
            <a:fillRect/>
          </a:stretch>
        </p:blipFill>
        <p:spPr>
          <a:xfrm>
            <a:off x="3337013" y="395125"/>
            <a:ext cx="2469974" cy="2469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Clustering</a:t>
            </a:r>
            <a:endParaRPr/>
          </a:p>
        </p:txBody>
      </p:sp>
      <p:sp>
        <p:nvSpPr>
          <p:cNvPr id="226" name="Google Shape;226;p31"/>
          <p:cNvSpPr txBox="1"/>
          <p:nvPr>
            <p:ph idx="1" type="subTitle"/>
          </p:nvPr>
        </p:nvSpPr>
        <p:spPr>
          <a:xfrm>
            <a:off x="765775" y="1075200"/>
            <a:ext cx="4920900" cy="32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hlink"/>
                </a:solidFill>
              </a:rPr>
              <a:t>Two types of models were used: </a:t>
            </a:r>
            <a:r>
              <a:rPr b="1" lang="en" sz="1400">
                <a:solidFill>
                  <a:schemeClr val="hlink"/>
                </a:solidFill>
              </a:rPr>
              <a:t>single-target</a:t>
            </a:r>
            <a:r>
              <a:rPr lang="en" sz="1400">
                <a:solidFill>
                  <a:schemeClr val="hlink"/>
                </a:solidFill>
              </a:rPr>
              <a:t> and </a:t>
            </a:r>
            <a:r>
              <a:rPr b="1" lang="en" sz="1400">
                <a:solidFill>
                  <a:schemeClr val="hlink"/>
                </a:solidFill>
              </a:rPr>
              <a:t>multi-target.</a:t>
            </a:r>
            <a:endParaRPr b="1" sz="1400">
              <a:solidFill>
                <a:schemeClr val="hlink"/>
              </a:solidFill>
            </a:endParaRPr>
          </a:p>
          <a:p>
            <a:pPr indent="0" lvl="0" marL="0" rtl="0" algn="l">
              <a:spcBef>
                <a:spcPts val="0"/>
              </a:spcBef>
              <a:spcAft>
                <a:spcPts val="0"/>
              </a:spcAft>
              <a:buNone/>
            </a:pPr>
            <a:r>
              <a:rPr lang="en" sz="1400"/>
              <a:t>To identify the </a:t>
            </a:r>
            <a:r>
              <a:rPr lang="en" sz="1400"/>
              <a:t>cryptocurrencies to group together for the multi-target models, the price time-series have been clustered.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sz="1400"/>
              <a:t>For the purpose of clustering the cryptocurrencies, the </a:t>
            </a:r>
            <a:r>
              <a:rPr b="1" lang="en" sz="1400"/>
              <a:t>Dynamic Time Warping (DTW) </a:t>
            </a:r>
            <a:r>
              <a:rPr lang="en" sz="1400"/>
              <a:t>algorithm </a:t>
            </a:r>
            <a:endParaRPr sz="1400"/>
          </a:p>
          <a:p>
            <a:pPr indent="0" lvl="0" marL="0" rtl="0" algn="l">
              <a:spcBef>
                <a:spcPts val="0"/>
              </a:spcBef>
              <a:spcAft>
                <a:spcPts val="0"/>
              </a:spcAft>
              <a:buNone/>
            </a:pPr>
            <a:r>
              <a:rPr lang="en" sz="1400"/>
              <a:t>was used to extract distances between the time series.</a:t>
            </a:r>
            <a:endParaRPr sz="1400"/>
          </a:p>
          <a:p>
            <a:pPr indent="0" lvl="0" marL="0" rtl="0" algn="l">
              <a:lnSpc>
                <a:spcPct val="115000"/>
              </a:lnSpc>
              <a:spcBef>
                <a:spcPts val="0"/>
              </a:spcBef>
              <a:spcAft>
                <a:spcPts val="0"/>
              </a:spcAft>
              <a:buNone/>
            </a:pPr>
            <a:r>
              <a:rPr lang="en" sz="1400"/>
              <a:t>In time series analysis, DTW is an algorithm for measuring similarity between two temporal sequences.</a:t>
            </a:r>
            <a:endParaRPr sz="1400"/>
          </a:p>
          <a:p>
            <a:pPr indent="0" lvl="0" marL="0" rtl="0" algn="l">
              <a:lnSpc>
                <a:spcPct val="115000"/>
              </a:lnSpc>
              <a:spcBef>
                <a:spcPts val="1200"/>
              </a:spcBef>
              <a:spcAft>
                <a:spcPts val="0"/>
              </a:spcAft>
              <a:buNone/>
            </a:pPr>
            <a:r>
              <a:t/>
            </a:r>
            <a:endParaRPr sz="600"/>
          </a:p>
          <a:p>
            <a:pPr indent="0" lvl="0" marL="0" rtl="0" algn="l">
              <a:lnSpc>
                <a:spcPct val="115000"/>
              </a:lnSpc>
              <a:spcBef>
                <a:spcPts val="1200"/>
              </a:spcBef>
              <a:spcAft>
                <a:spcPts val="0"/>
              </a:spcAft>
              <a:buNone/>
            </a:pPr>
            <a:r>
              <a:rPr lang="en" sz="1400"/>
              <a:t>Differently from the Euclidean distance, DTW takes into account that the two time series could be not aligned and have different speeds.</a:t>
            </a:r>
            <a:endParaRPr b="1" sz="1400"/>
          </a:p>
          <a:p>
            <a:pPr indent="0" lvl="0" marL="0" rtl="0" algn="l">
              <a:lnSpc>
                <a:spcPct val="115000"/>
              </a:lnSpc>
              <a:spcBef>
                <a:spcPts val="1200"/>
              </a:spcBef>
              <a:spcAft>
                <a:spcPts val="1200"/>
              </a:spcAft>
              <a:buNone/>
            </a:pPr>
            <a:r>
              <a:t/>
            </a:r>
            <a:endParaRPr sz="1400"/>
          </a:p>
        </p:txBody>
      </p:sp>
      <p:sp>
        <p:nvSpPr>
          <p:cNvPr id="227" name="Google Shape;227;p31"/>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1"/>
          <p:cNvPicPr preferRelativeResize="0"/>
          <p:nvPr/>
        </p:nvPicPr>
        <p:blipFill>
          <a:blip r:embed="rId3">
            <a:alphaModFix/>
          </a:blip>
          <a:stretch>
            <a:fillRect/>
          </a:stretch>
        </p:blipFill>
        <p:spPr>
          <a:xfrm>
            <a:off x="6250001" y="878900"/>
            <a:ext cx="2465350" cy="3494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Clustering - Methodology</a:t>
            </a:r>
            <a:endParaRPr/>
          </a:p>
        </p:txBody>
      </p:sp>
      <p:sp>
        <p:nvSpPr>
          <p:cNvPr id="234" name="Google Shape;234;p32"/>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hlink"/>
                </a:solidFill>
              </a:rPr>
              <a:t>Different parameters have been used for the clustering of the time series:</a:t>
            </a:r>
            <a:endParaRPr sz="1400">
              <a:solidFill>
                <a:schemeClr val="hlink"/>
              </a:solidFill>
            </a:endParaRPr>
          </a:p>
          <a:p>
            <a:pPr indent="-317500" lvl="0" marL="457200" rtl="0" algn="l">
              <a:lnSpc>
                <a:spcPct val="115000"/>
              </a:lnSpc>
              <a:spcBef>
                <a:spcPts val="1200"/>
              </a:spcBef>
              <a:spcAft>
                <a:spcPts val="0"/>
              </a:spcAft>
              <a:buClr>
                <a:schemeClr val="hlink"/>
              </a:buClr>
              <a:buSzPts val="1400"/>
              <a:buChar char="-"/>
            </a:pPr>
            <a:r>
              <a:rPr b="1" lang="en" sz="1400">
                <a:solidFill>
                  <a:schemeClr val="hlink"/>
                </a:solidFill>
              </a:rPr>
              <a:t>Clustering algorithm</a:t>
            </a:r>
            <a:r>
              <a:rPr lang="en" sz="1400">
                <a:solidFill>
                  <a:schemeClr val="hlink"/>
                </a:solidFill>
              </a:rPr>
              <a:t>: K-means or K-medoids</a:t>
            </a:r>
            <a:endParaRPr sz="1400">
              <a:solidFill>
                <a:schemeClr val="hlink"/>
              </a:solidFill>
            </a:endParaRPr>
          </a:p>
          <a:p>
            <a:pPr indent="-317500" lvl="0" marL="457200" rtl="0" algn="l">
              <a:lnSpc>
                <a:spcPct val="115000"/>
              </a:lnSpc>
              <a:spcBef>
                <a:spcPts val="0"/>
              </a:spcBef>
              <a:spcAft>
                <a:spcPts val="0"/>
              </a:spcAft>
              <a:buClr>
                <a:schemeClr val="hlink"/>
              </a:buClr>
              <a:buSzPts val="1400"/>
              <a:buChar char="-"/>
            </a:pPr>
            <a:r>
              <a:rPr b="1" lang="en" sz="1400">
                <a:solidFill>
                  <a:schemeClr val="hlink"/>
                </a:solidFill>
              </a:rPr>
              <a:t>Number of clusters: </a:t>
            </a:r>
            <a:r>
              <a:rPr lang="en" sz="1400">
                <a:solidFill>
                  <a:schemeClr val="hlink"/>
                </a:solidFill>
              </a:rPr>
              <a:t>from 3 to 8</a:t>
            </a:r>
            <a:endParaRPr/>
          </a:p>
          <a:p>
            <a:pPr indent="-317500" lvl="0" marL="457200" rtl="0" algn="l">
              <a:lnSpc>
                <a:spcPct val="115000"/>
              </a:lnSpc>
              <a:spcBef>
                <a:spcPts val="0"/>
              </a:spcBef>
              <a:spcAft>
                <a:spcPts val="0"/>
              </a:spcAft>
              <a:buClr>
                <a:schemeClr val="hlink"/>
              </a:buClr>
              <a:buSzPts val="1400"/>
              <a:buChar char="-"/>
            </a:pPr>
            <a:r>
              <a:rPr b="1" lang="en" sz="1400">
                <a:solidFill>
                  <a:schemeClr val="hlink"/>
                </a:solidFill>
              </a:rPr>
              <a:t>Data scaling</a:t>
            </a:r>
            <a:r>
              <a:rPr lang="en" sz="1400">
                <a:solidFill>
                  <a:schemeClr val="hlink"/>
                </a:solidFill>
              </a:rPr>
              <a:t>: None, Min-Max, Logarithmic</a:t>
            </a:r>
            <a:endParaRPr sz="1400">
              <a:solidFill>
                <a:schemeClr val="hlink"/>
              </a:solidFill>
            </a:endParaRPr>
          </a:p>
          <a:p>
            <a:pPr indent="-317500" lvl="0" marL="457200" rtl="0" algn="l">
              <a:lnSpc>
                <a:spcPct val="115000"/>
              </a:lnSpc>
              <a:spcBef>
                <a:spcPts val="0"/>
              </a:spcBef>
              <a:spcAft>
                <a:spcPts val="0"/>
              </a:spcAft>
              <a:buClr>
                <a:schemeClr val="hlink"/>
              </a:buClr>
              <a:buSzPts val="1400"/>
              <a:buChar char="-"/>
            </a:pPr>
            <a:r>
              <a:rPr b="1" lang="en" sz="1400">
                <a:solidFill>
                  <a:schemeClr val="hlink"/>
                </a:solidFill>
              </a:rPr>
              <a:t>Percentage change</a:t>
            </a:r>
            <a:r>
              <a:rPr lang="en" sz="1400">
                <a:solidFill>
                  <a:schemeClr val="hlink"/>
                </a:solidFill>
              </a:rPr>
              <a:t>: Yes, No</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The clustering results have been evaluated using the </a:t>
            </a:r>
            <a:r>
              <a:rPr b="1" lang="en" sz="1400">
                <a:solidFill>
                  <a:schemeClr val="hlink"/>
                </a:solidFill>
              </a:rPr>
              <a:t>Silhouette Score.</a:t>
            </a:r>
            <a:endParaRPr b="1" sz="1400">
              <a:solidFill>
                <a:schemeClr val="hlink"/>
              </a:solidFill>
            </a:endParaRPr>
          </a:p>
          <a:p>
            <a:pPr indent="0" lvl="0" marL="0" rtl="0" algn="l">
              <a:lnSpc>
                <a:spcPct val="115000"/>
              </a:lnSpc>
              <a:spcBef>
                <a:spcPts val="1200"/>
              </a:spcBef>
              <a:spcAft>
                <a:spcPts val="1200"/>
              </a:spcAft>
              <a:buNone/>
            </a:pPr>
            <a:r>
              <a:rPr lang="en" sz="1400">
                <a:solidFill>
                  <a:schemeClr val="hlink"/>
                </a:solidFill>
              </a:rPr>
              <a:t>The </a:t>
            </a:r>
            <a:r>
              <a:rPr lang="en" sz="1400">
                <a:solidFill>
                  <a:schemeClr val="hlink"/>
                </a:solidFill>
              </a:rPr>
              <a:t>S</a:t>
            </a:r>
            <a:r>
              <a:rPr lang="en" sz="1400">
                <a:solidFill>
                  <a:schemeClr val="hlink"/>
                </a:solidFill>
              </a:rPr>
              <a:t>ilhouette Score quantifies how well a data point fits into its assigned cluster and how distinct it is from other clusters.</a:t>
            </a:r>
            <a:endParaRPr b="1" sz="1400">
              <a:solidFill>
                <a:schemeClr val="hlin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Clustering - Results</a:t>
            </a:r>
            <a:endParaRPr/>
          </a:p>
        </p:txBody>
      </p:sp>
      <p:sp>
        <p:nvSpPr>
          <p:cNvPr id="241" name="Google Shape;241;p33"/>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3"/>
          <p:cNvPicPr preferRelativeResize="0"/>
          <p:nvPr/>
        </p:nvPicPr>
        <p:blipFill rotWithShape="1">
          <a:blip r:embed="rId3">
            <a:alphaModFix/>
          </a:blip>
          <a:srcRect b="0" l="0" r="0" t="66307"/>
          <a:stretch/>
        </p:blipFill>
        <p:spPr>
          <a:xfrm>
            <a:off x="4859275" y="1785975"/>
            <a:ext cx="3800499" cy="1920757"/>
          </a:xfrm>
          <a:prstGeom prst="rect">
            <a:avLst/>
          </a:prstGeom>
          <a:noFill/>
          <a:ln>
            <a:noFill/>
          </a:ln>
        </p:spPr>
      </p:pic>
      <p:pic>
        <p:nvPicPr>
          <p:cNvPr id="243" name="Google Shape;243;p33"/>
          <p:cNvPicPr preferRelativeResize="0"/>
          <p:nvPr/>
        </p:nvPicPr>
        <p:blipFill rotWithShape="1">
          <a:blip r:embed="rId3">
            <a:alphaModFix/>
          </a:blip>
          <a:srcRect b="33723" l="0" r="0" t="33254"/>
          <a:stretch/>
        </p:blipFill>
        <p:spPr>
          <a:xfrm>
            <a:off x="902875" y="2986444"/>
            <a:ext cx="3493701" cy="1730529"/>
          </a:xfrm>
          <a:prstGeom prst="rect">
            <a:avLst/>
          </a:prstGeom>
          <a:noFill/>
          <a:ln>
            <a:noFill/>
          </a:ln>
        </p:spPr>
      </p:pic>
      <p:pic>
        <p:nvPicPr>
          <p:cNvPr id="244" name="Google Shape;244;p33"/>
          <p:cNvPicPr preferRelativeResize="0"/>
          <p:nvPr/>
        </p:nvPicPr>
        <p:blipFill rotWithShape="1">
          <a:blip r:embed="rId3">
            <a:alphaModFix/>
          </a:blip>
          <a:srcRect b="66307" l="0" r="0" t="0"/>
          <a:stretch/>
        </p:blipFill>
        <p:spPr>
          <a:xfrm>
            <a:off x="902875" y="1061150"/>
            <a:ext cx="3493701" cy="1765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Modeling</a:t>
            </a:r>
            <a:endParaRPr/>
          </a:p>
        </p:txBody>
      </p:sp>
      <p:sp>
        <p:nvSpPr>
          <p:cNvPr id="250" name="Google Shape;250;p34"/>
          <p:cNvSpPr txBox="1"/>
          <p:nvPr>
            <p:ph idx="2" type="title"/>
          </p:nvPr>
        </p:nvSpPr>
        <p:spPr>
          <a:xfrm>
            <a:off x="6547275" y="539500"/>
            <a:ext cx="18834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251" name="Google Shape;251;p34"/>
          <p:cNvPicPr preferRelativeResize="0"/>
          <p:nvPr/>
        </p:nvPicPr>
        <p:blipFill>
          <a:blip r:embed="rId3">
            <a:alphaModFix/>
          </a:blip>
          <a:stretch>
            <a:fillRect/>
          </a:stretch>
        </p:blipFill>
        <p:spPr>
          <a:xfrm>
            <a:off x="434313" y="405500"/>
            <a:ext cx="4051126" cy="4051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257" name="Google Shape;257;p35"/>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Modeling </a:t>
            </a:r>
            <a:r>
              <a:rPr lang="en" sz="1400">
                <a:solidFill>
                  <a:schemeClr val="hlink"/>
                </a:solidFill>
              </a:rPr>
              <a:t>refers to the process of </a:t>
            </a:r>
            <a:r>
              <a:rPr i="1" lang="en" sz="1400">
                <a:solidFill>
                  <a:schemeClr val="hlink"/>
                </a:solidFill>
              </a:rPr>
              <a:t>finding the best model</a:t>
            </a:r>
            <a:r>
              <a:rPr lang="en" sz="1400">
                <a:solidFill>
                  <a:schemeClr val="hlink"/>
                </a:solidFill>
              </a:rPr>
              <a:t> that </a:t>
            </a:r>
            <a:r>
              <a:rPr lang="en" sz="1400">
                <a:solidFill>
                  <a:schemeClr val="hlink"/>
                </a:solidFill>
              </a:rPr>
              <a:t>reliably</a:t>
            </a:r>
            <a:r>
              <a:rPr lang="en" sz="1400">
                <a:solidFill>
                  <a:schemeClr val="hlink"/>
                </a:solidFill>
              </a:rPr>
              <a:t> predicts the closing price for each </a:t>
            </a:r>
            <a:r>
              <a:rPr lang="en" sz="1400">
                <a:solidFill>
                  <a:schemeClr val="hlink"/>
                </a:solidFill>
              </a:rPr>
              <a:t>cryptocurrency</a:t>
            </a:r>
            <a:r>
              <a:rPr lang="en" sz="1400">
                <a:solidFill>
                  <a:schemeClr val="hlink"/>
                </a:solidFill>
              </a:rPr>
              <a:t> or cluster of </a:t>
            </a:r>
            <a:r>
              <a:rPr lang="en" sz="1400">
                <a:solidFill>
                  <a:schemeClr val="hlink"/>
                </a:solidFill>
              </a:rPr>
              <a:t>cryptocurrencies.</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In order to achieve this goal, different models and configurations were tested.</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For better organization, management and reproducibility of experiments:</a:t>
            </a:r>
            <a:endParaRPr sz="1400">
              <a:solidFill>
                <a:schemeClr val="hlink"/>
              </a:solidFill>
            </a:endParaRPr>
          </a:p>
          <a:p>
            <a:pPr indent="-317500" lvl="0" marL="457200" rtl="0" algn="l">
              <a:lnSpc>
                <a:spcPct val="115000"/>
              </a:lnSpc>
              <a:spcBef>
                <a:spcPts val="1200"/>
              </a:spcBef>
              <a:spcAft>
                <a:spcPts val="0"/>
              </a:spcAft>
              <a:buClr>
                <a:schemeClr val="hlink"/>
              </a:buClr>
              <a:buSzPts val="1400"/>
              <a:buChar char="-"/>
            </a:pPr>
            <a:r>
              <a:rPr b="1" lang="en" sz="1400">
                <a:solidFill>
                  <a:schemeClr val="hlink"/>
                </a:solidFill>
              </a:rPr>
              <a:t>MlFlow </a:t>
            </a:r>
            <a:r>
              <a:rPr lang="en" sz="1400">
                <a:solidFill>
                  <a:schemeClr val="hlink"/>
                </a:solidFill>
              </a:rPr>
              <a:t>is used for experiment tracking</a:t>
            </a:r>
            <a:endParaRPr sz="1400">
              <a:solidFill>
                <a:schemeClr val="hlink"/>
              </a:solidFill>
            </a:endParaRPr>
          </a:p>
          <a:p>
            <a:pPr indent="-304800" lvl="0" marL="457200" rtl="0" algn="l">
              <a:lnSpc>
                <a:spcPct val="115000"/>
              </a:lnSpc>
              <a:spcBef>
                <a:spcPts val="0"/>
              </a:spcBef>
              <a:spcAft>
                <a:spcPts val="0"/>
              </a:spcAft>
              <a:buSzPts val="1200"/>
              <a:buChar char="-"/>
            </a:pPr>
            <a:r>
              <a:rPr b="1" lang="en" sz="1400">
                <a:solidFill>
                  <a:schemeClr val="hlink"/>
                </a:solidFill>
              </a:rPr>
              <a:t>Optuna </a:t>
            </a:r>
            <a:r>
              <a:rPr lang="en" sz="1400">
                <a:solidFill>
                  <a:schemeClr val="hlink"/>
                </a:solidFill>
              </a:rPr>
              <a:t>is used for hyperparameters optimization</a:t>
            </a:r>
            <a:endParaRPr>
              <a:solidFill>
                <a:srgbClr val="C9D1D9"/>
              </a:solidFill>
              <a:highlight>
                <a:srgbClr val="0D1117"/>
              </a:highlight>
              <a:latin typeface="Arial"/>
              <a:ea typeface="Arial"/>
              <a:cs typeface="Arial"/>
              <a:sym typeface="Arial"/>
            </a:endParaRPr>
          </a:p>
        </p:txBody>
      </p:sp>
      <p:pic>
        <p:nvPicPr>
          <p:cNvPr id="259" name="Google Shape;259;p35"/>
          <p:cNvPicPr preferRelativeResize="0"/>
          <p:nvPr/>
        </p:nvPicPr>
        <p:blipFill>
          <a:blip r:embed="rId3">
            <a:alphaModFix/>
          </a:blip>
          <a:stretch>
            <a:fillRect/>
          </a:stretch>
        </p:blipFill>
        <p:spPr>
          <a:xfrm>
            <a:off x="6208775" y="2293900"/>
            <a:ext cx="2531900" cy="253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MlFlow</a:t>
            </a:r>
            <a:endParaRPr/>
          </a:p>
        </p:txBody>
      </p:sp>
      <p:sp>
        <p:nvSpPr>
          <p:cNvPr id="265" name="Google Shape;265;p36"/>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MLFLow </a:t>
            </a:r>
            <a:r>
              <a:rPr lang="en" sz="1400">
                <a:solidFill>
                  <a:schemeClr val="hlink"/>
                </a:solidFill>
              </a:rPr>
              <a:t>is a software that allows to track Machine Learning experiments and models.</a:t>
            </a:r>
            <a:endParaRPr sz="1400">
              <a:solidFill>
                <a:schemeClr val="hlink"/>
              </a:solidFill>
            </a:endParaRPr>
          </a:p>
          <a:p>
            <a:pPr indent="0" lvl="0" marL="0" rtl="0" algn="l">
              <a:lnSpc>
                <a:spcPct val="115000"/>
              </a:lnSpc>
              <a:spcBef>
                <a:spcPts val="1200"/>
              </a:spcBef>
              <a:spcAft>
                <a:spcPts val="1200"/>
              </a:spcAft>
              <a:buNone/>
            </a:pPr>
            <a:r>
              <a:rPr lang="en" sz="1400">
                <a:solidFill>
                  <a:schemeClr val="hlink"/>
                </a:solidFill>
              </a:rPr>
              <a:t>It stores the metrics of the experiments, allowing the developer to compare different models and parameters. Also, allows to store the models and retrieve them when needed.</a:t>
            </a:r>
            <a:endParaRPr sz="1400">
              <a:solidFill>
                <a:schemeClr val="hlink"/>
              </a:solidFill>
            </a:endParaRPr>
          </a:p>
        </p:txBody>
      </p:sp>
      <p:pic>
        <p:nvPicPr>
          <p:cNvPr id="267" name="Google Shape;267;p36"/>
          <p:cNvPicPr preferRelativeResize="0"/>
          <p:nvPr/>
        </p:nvPicPr>
        <p:blipFill>
          <a:blip r:embed="rId3">
            <a:alphaModFix/>
          </a:blip>
          <a:stretch>
            <a:fillRect/>
          </a:stretch>
        </p:blipFill>
        <p:spPr>
          <a:xfrm>
            <a:off x="6350625" y="2602400"/>
            <a:ext cx="2049025" cy="204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MlFlow</a:t>
            </a:r>
            <a:endParaRPr/>
          </a:p>
        </p:txBody>
      </p:sp>
      <p:sp>
        <p:nvSpPr>
          <p:cNvPr id="273" name="Google Shape;273;p37"/>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7"/>
          <p:cNvPicPr preferRelativeResize="0"/>
          <p:nvPr/>
        </p:nvPicPr>
        <p:blipFill>
          <a:blip r:embed="rId3">
            <a:alphaModFix/>
          </a:blip>
          <a:stretch>
            <a:fillRect/>
          </a:stretch>
        </p:blipFill>
        <p:spPr>
          <a:xfrm>
            <a:off x="666100" y="1004600"/>
            <a:ext cx="7811802" cy="367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Optuna</a:t>
            </a:r>
            <a:endParaRPr/>
          </a:p>
        </p:txBody>
      </p:sp>
      <p:sp>
        <p:nvSpPr>
          <p:cNvPr id="280" name="Google Shape;280;p38"/>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Optuna </a:t>
            </a:r>
            <a:r>
              <a:rPr lang="en" sz="1400">
                <a:solidFill>
                  <a:schemeClr val="hlink"/>
                </a:solidFill>
              </a:rPr>
              <a:t>is an open source hyperparameter optimization framework to automate hyperparameter search. </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The main features of Optuna used in this project are:</a:t>
            </a:r>
            <a:endParaRPr sz="1400">
              <a:solidFill>
                <a:schemeClr val="hlink"/>
              </a:solidFill>
            </a:endParaRPr>
          </a:p>
          <a:p>
            <a:pPr indent="-304800" lvl="0" marL="457200" rtl="0" algn="l">
              <a:lnSpc>
                <a:spcPct val="115000"/>
              </a:lnSpc>
              <a:spcBef>
                <a:spcPts val="1200"/>
              </a:spcBef>
              <a:spcAft>
                <a:spcPts val="0"/>
              </a:spcAft>
              <a:buClr>
                <a:srgbClr val="C9D1D9"/>
              </a:buClr>
              <a:buSzPts val="1200"/>
              <a:buFont typeface="Arial"/>
              <a:buChar char="●"/>
            </a:pPr>
            <a:r>
              <a:rPr b="1" lang="en" sz="1400">
                <a:solidFill>
                  <a:schemeClr val="hlink"/>
                </a:solidFill>
              </a:rPr>
              <a:t>Systematic exploration of hyper-parameters spa</a:t>
            </a:r>
            <a:r>
              <a:rPr b="1" lang="en" sz="1400">
                <a:solidFill>
                  <a:schemeClr val="hlink"/>
                </a:solidFill>
              </a:rPr>
              <a:t>ce</a:t>
            </a:r>
            <a:endParaRPr sz="1400">
              <a:solidFill>
                <a:schemeClr val="hlink"/>
              </a:solidFill>
            </a:endParaRPr>
          </a:p>
          <a:p>
            <a:pPr indent="-304800" lvl="0" marL="457200" rtl="0" algn="l">
              <a:lnSpc>
                <a:spcPct val="115000"/>
              </a:lnSpc>
              <a:spcBef>
                <a:spcPts val="0"/>
              </a:spcBef>
              <a:spcAft>
                <a:spcPts val="0"/>
              </a:spcAft>
              <a:buClr>
                <a:srgbClr val="C9D1D9"/>
              </a:buClr>
              <a:buSzPts val="1200"/>
              <a:buFont typeface="Arial"/>
              <a:buChar char="●"/>
            </a:pPr>
            <a:r>
              <a:rPr b="1" lang="en" sz="1400">
                <a:solidFill>
                  <a:schemeClr val="hlink"/>
                </a:solidFill>
              </a:rPr>
              <a:t>Early Pruning</a:t>
            </a:r>
            <a:endParaRPr sz="1400">
              <a:solidFill>
                <a:schemeClr val="hlink"/>
              </a:solidFill>
            </a:endParaRPr>
          </a:p>
          <a:p>
            <a:pPr indent="0" lvl="0" marL="0" rtl="0" algn="l">
              <a:lnSpc>
                <a:spcPct val="115000"/>
              </a:lnSpc>
              <a:spcBef>
                <a:spcPts val="1200"/>
              </a:spcBef>
              <a:spcAft>
                <a:spcPts val="1200"/>
              </a:spcAft>
              <a:buNone/>
            </a:pPr>
            <a:r>
              <a:rPr lang="en" sz="1400">
                <a:solidFill>
                  <a:schemeClr val="hlink"/>
                </a:solidFill>
              </a:rPr>
              <a:t>By using Optuna, 100 configurations of hyper-</a:t>
            </a:r>
            <a:r>
              <a:rPr lang="en" sz="1400">
                <a:solidFill>
                  <a:schemeClr val="hlink"/>
                </a:solidFill>
              </a:rPr>
              <a:t>parameters</a:t>
            </a:r>
            <a:r>
              <a:rPr lang="en" sz="1400">
                <a:solidFill>
                  <a:schemeClr val="hlink"/>
                </a:solidFill>
              </a:rPr>
              <a:t> were tested for each model.</a:t>
            </a:r>
            <a:endParaRPr b="1" sz="1400">
              <a:solidFill>
                <a:schemeClr val="hlink"/>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Optuna</a:t>
            </a:r>
            <a:endParaRPr/>
          </a:p>
        </p:txBody>
      </p:sp>
      <p:sp>
        <p:nvSpPr>
          <p:cNvPr id="287" name="Google Shape;287;p39"/>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9"/>
          <p:cNvPicPr preferRelativeResize="0"/>
          <p:nvPr/>
        </p:nvPicPr>
        <p:blipFill rotWithShape="1">
          <a:blip r:embed="rId3">
            <a:alphaModFix/>
          </a:blip>
          <a:srcRect b="0" l="0" r="0" t="990"/>
          <a:stretch/>
        </p:blipFill>
        <p:spPr>
          <a:xfrm>
            <a:off x="904000" y="1048225"/>
            <a:ext cx="7336000" cy="353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Baseline</a:t>
            </a:r>
            <a:endParaRPr/>
          </a:p>
        </p:txBody>
      </p:sp>
      <p:sp>
        <p:nvSpPr>
          <p:cNvPr id="294" name="Google Shape;294;p40"/>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hlink"/>
                </a:solidFill>
              </a:rPr>
              <a:t>When predicting time series and in particular financial data, it is easy to achieve result that seem </a:t>
            </a:r>
            <a:r>
              <a:rPr i="1" lang="en" sz="1400">
                <a:solidFill>
                  <a:schemeClr val="hlink"/>
                </a:solidFill>
              </a:rPr>
              <a:t>too</a:t>
            </a:r>
            <a:r>
              <a:rPr i="1" lang="en" sz="1400">
                <a:solidFill>
                  <a:schemeClr val="hlink"/>
                </a:solidFill>
              </a:rPr>
              <a:t> good to be true</a:t>
            </a:r>
            <a:r>
              <a:rPr lang="en" sz="1400">
                <a:solidFill>
                  <a:schemeClr val="hlink"/>
                </a:solidFill>
              </a:rPr>
              <a:t>. </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This is because prices are </a:t>
            </a:r>
            <a:r>
              <a:rPr b="1" lang="en" sz="1400">
                <a:solidFill>
                  <a:schemeClr val="hlink"/>
                </a:solidFill>
              </a:rPr>
              <a:t>strongly related </a:t>
            </a:r>
            <a:r>
              <a:rPr lang="en" sz="1400">
                <a:solidFill>
                  <a:schemeClr val="hlink"/>
                </a:solidFill>
              </a:rPr>
              <a:t>to their previous values and next values don't deviate too much.</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For this reason, a very simple </a:t>
            </a:r>
            <a:r>
              <a:rPr i="1" lang="en" sz="1400">
                <a:solidFill>
                  <a:schemeClr val="hlink"/>
                </a:solidFill>
              </a:rPr>
              <a:t>algorithmic model </a:t>
            </a:r>
            <a:r>
              <a:rPr lang="en" sz="1400">
                <a:solidFill>
                  <a:schemeClr val="hlink"/>
                </a:solidFill>
              </a:rPr>
              <a:t>was evaluated, to be used as </a:t>
            </a:r>
            <a:r>
              <a:rPr b="1" lang="en" sz="1400">
                <a:solidFill>
                  <a:schemeClr val="hlink"/>
                </a:solidFill>
              </a:rPr>
              <a:t>baseline</a:t>
            </a:r>
            <a:r>
              <a:rPr lang="en" sz="1400">
                <a:solidFill>
                  <a:schemeClr val="hlink"/>
                </a:solidFill>
              </a:rPr>
              <a:t>, against which machine learning models performance are measured.</a:t>
            </a:r>
            <a:endParaRPr sz="1400">
              <a:solidFill>
                <a:schemeClr val="hlink"/>
              </a:solidFill>
            </a:endParaRPr>
          </a:p>
          <a:p>
            <a:pPr indent="0" lvl="0" marL="0" rtl="0" algn="l">
              <a:lnSpc>
                <a:spcPct val="115000"/>
              </a:lnSpc>
              <a:spcBef>
                <a:spcPts val="1200"/>
              </a:spcBef>
              <a:spcAft>
                <a:spcPts val="1200"/>
              </a:spcAft>
              <a:buNone/>
            </a:pPr>
            <a:r>
              <a:rPr lang="en" sz="1400">
                <a:solidFill>
                  <a:schemeClr val="hlink"/>
                </a:solidFill>
              </a:rPr>
              <a:t>The algorithm simply predicts, for the next day, the closing price of the previous day</a:t>
            </a:r>
            <a:r>
              <a:rPr lang="en" sz="1400">
                <a:solidFill>
                  <a:schemeClr val="hlink"/>
                </a:solidFill>
              </a:rPr>
              <a:t>.</a:t>
            </a:r>
            <a:endParaRPr b="1" sz="1400">
              <a:solidFill>
                <a:schemeClr val="hlink"/>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141" name="Google Shape;141;p23"/>
          <p:cNvSpPr txBox="1"/>
          <p:nvPr>
            <p:ph idx="4" type="subTitle"/>
          </p:nvPr>
        </p:nvSpPr>
        <p:spPr>
          <a:xfrm>
            <a:off x="720000" y="2173700"/>
            <a:ext cx="21753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Automated pipelines</a:t>
            </a:r>
            <a:endParaRPr/>
          </a:p>
        </p:txBody>
      </p:sp>
      <p:sp>
        <p:nvSpPr>
          <p:cNvPr id="142" name="Google Shape;142;p23"/>
          <p:cNvSpPr txBox="1"/>
          <p:nvPr>
            <p:ph idx="5" type="subTitle"/>
          </p:nvPr>
        </p:nvSpPr>
        <p:spPr>
          <a:xfrm>
            <a:off x="3484352" y="2173700"/>
            <a:ext cx="21753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Price </a:t>
            </a:r>
            <a:endParaRPr/>
          </a:p>
          <a:p>
            <a:pPr indent="0" lvl="0" marL="0" rtl="0" algn="l">
              <a:spcBef>
                <a:spcPts val="0"/>
              </a:spcBef>
              <a:spcAft>
                <a:spcPts val="0"/>
              </a:spcAft>
              <a:buNone/>
            </a:pPr>
            <a:r>
              <a:rPr lang="en"/>
              <a:t>Predictions</a:t>
            </a:r>
            <a:endParaRPr/>
          </a:p>
        </p:txBody>
      </p:sp>
      <p:sp>
        <p:nvSpPr>
          <p:cNvPr id="143" name="Google Shape;143;p23"/>
          <p:cNvSpPr txBox="1"/>
          <p:nvPr>
            <p:ph idx="1" type="subTitle"/>
          </p:nvPr>
        </p:nvSpPr>
        <p:spPr>
          <a:xfrm>
            <a:off x="720000" y="2805801"/>
            <a:ext cx="21753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is automated with real-time pipelines that fetch the most updated data</a:t>
            </a:r>
            <a:endParaRPr/>
          </a:p>
        </p:txBody>
      </p:sp>
      <p:sp>
        <p:nvSpPr>
          <p:cNvPr id="144" name="Google Shape;144;p23"/>
          <p:cNvSpPr txBox="1"/>
          <p:nvPr>
            <p:ph idx="2" type="subTitle"/>
          </p:nvPr>
        </p:nvSpPr>
        <p:spPr>
          <a:xfrm>
            <a:off x="3484348" y="2805801"/>
            <a:ext cx="21753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models are employed to automatically produce predictions for the price of almost 20 </a:t>
            </a:r>
            <a:r>
              <a:rPr lang="en"/>
              <a:t>cryptocurrencies</a:t>
            </a:r>
            <a:endParaRPr/>
          </a:p>
        </p:txBody>
      </p:sp>
      <p:sp>
        <p:nvSpPr>
          <p:cNvPr id="145" name="Google Shape;145;p23"/>
          <p:cNvSpPr txBox="1"/>
          <p:nvPr>
            <p:ph idx="3" type="subTitle"/>
          </p:nvPr>
        </p:nvSpPr>
        <p:spPr>
          <a:xfrm>
            <a:off x="6248700" y="2805801"/>
            <a:ext cx="21753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Dashboards with modern layouts are provided to the user to constantly monitor all of the data in the system</a:t>
            </a:r>
            <a:endParaRPr/>
          </a:p>
        </p:txBody>
      </p:sp>
      <p:sp>
        <p:nvSpPr>
          <p:cNvPr id="146" name="Google Shape;146;p23"/>
          <p:cNvSpPr txBox="1"/>
          <p:nvPr>
            <p:ph idx="6" type="subTitle"/>
          </p:nvPr>
        </p:nvSpPr>
        <p:spPr>
          <a:xfrm>
            <a:off x="6248700" y="2173700"/>
            <a:ext cx="21753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rPr lang="en"/>
              <a:t>Visualization</a:t>
            </a:r>
            <a:endParaRPr/>
          </a:p>
        </p:txBody>
      </p:sp>
      <p:grpSp>
        <p:nvGrpSpPr>
          <p:cNvPr id="147" name="Google Shape;147;p23"/>
          <p:cNvGrpSpPr/>
          <p:nvPr/>
        </p:nvGrpSpPr>
        <p:grpSpPr>
          <a:xfrm>
            <a:off x="3560634" y="1626161"/>
            <a:ext cx="587796" cy="488680"/>
            <a:chOff x="3539102" y="2427549"/>
            <a:chExt cx="355099" cy="355481"/>
          </a:xfrm>
        </p:grpSpPr>
        <p:sp>
          <p:nvSpPr>
            <p:cNvPr id="148" name="Google Shape;148;p23"/>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3"/>
          <p:cNvSpPr/>
          <p:nvPr/>
        </p:nvSpPr>
        <p:spPr>
          <a:xfrm>
            <a:off x="6320249" y="1667417"/>
            <a:ext cx="587798" cy="48869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3"/>
          <p:cNvGrpSpPr/>
          <p:nvPr/>
        </p:nvGrpSpPr>
        <p:grpSpPr>
          <a:xfrm>
            <a:off x="800753" y="1577321"/>
            <a:ext cx="646014" cy="572691"/>
            <a:chOff x="3095745" y="3805393"/>
            <a:chExt cx="352840" cy="354717"/>
          </a:xfrm>
        </p:grpSpPr>
        <p:sp>
          <p:nvSpPr>
            <p:cNvPr id="152" name="Google Shape;152;p23"/>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a:t>
            </a:r>
            <a:r>
              <a:rPr lang="en"/>
              <a:t>Baseline - Results</a:t>
            </a:r>
            <a:endParaRPr/>
          </a:p>
        </p:txBody>
      </p:sp>
      <p:sp>
        <p:nvSpPr>
          <p:cNvPr id="301" name="Google Shape;301;p41"/>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1"/>
          <p:cNvPicPr preferRelativeResize="0"/>
          <p:nvPr/>
        </p:nvPicPr>
        <p:blipFill>
          <a:blip r:embed="rId3">
            <a:alphaModFix/>
          </a:blip>
          <a:stretch>
            <a:fillRect/>
          </a:stretch>
        </p:blipFill>
        <p:spPr>
          <a:xfrm>
            <a:off x="1972800" y="1159350"/>
            <a:ext cx="5198401" cy="333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VAR</a:t>
            </a:r>
            <a:endParaRPr/>
          </a:p>
        </p:txBody>
      </p:sp>
      <p:sp>
        <p:nvSpPr>
          <p:cNvPr id="308" name="Google Shape;308;p42"/>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2"/>
          <p:cNvSpPr txBox="1"/>
          <p:nvPr>
            <p:ph idx="1" type="subTitle"/>
          </p:nvPr>
        </p:nvSpPr>
        <p:spPr>
          <a:xfrm>
            <a:off x="765775" y="1075200"/>
            <a:ext cx="7362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Vector Autoregression (VAR)</a:t>
            </a:r>
            <a:r>
              <a:rPr lang="en" sz="1400">
                <a:solidFill>
                  <a:schemeClr val="hlink"/>
                </a:solidFill>
              </a:rPr>
              <a:t> models are a class of time series models commonly used in econometrics and statistics to analyze and forecast </a:t>
            </a:r>
            <a:r>
              <a:rPr i="1" lang="en" sz="1400">
                <a:solidFill>
                  <a:schemeClr val="hlink"/>
                </a:solidFill>
              </a:rPr>
              <a:t>multivariate </a:t>
            </a:r>
            <a:r>
              <a:rPr lang="en" sz="1400">
                <a:solidFill>
                  <a:schemeClr val="hlink"/>
                </a:solidFill>
              </a:rPr>
              <a:t>time series data.</a:t>
            </a:r>
            <a:endParaRPr sz="1400">
              <a:solidFill>
                <a:schemeClr val="hlink"/>
              </a:solidFill>
            </a:endParaRPr>
          </a:p>
          <a:p>
            <a:pPr indent="0" lvl="0" marL="0" rtl="0" algn="l">
              <a:lnSpc>
                <a:spcPct val="115000"/>
              </a:lnSpc>
              <a:spcBef>
                <a:spcPts val="1200"/>
              </a:spcBef>
              <a:spcAft>
                <a:spcPts val="0"/>
              </a:spcAft>
              <a:buNone/>
            </a:pPr>
            <a:r>
              <a:t/>
            </a:r>
            <a:endParaRPr sz="100">
              <a:solidFill>
                <a:schemeClr val="hlink"/>
              </a:solidFill>
            </a:endParaRPr>
          </a:p>
          <a:p>
            <a:pPr indent="0" lvl="0" marL="0" rtl="0" algn="l">
              <a:lnSpc>
                <a:spcPct val="115000"/>
              </a:lnSpc>
              <a:spcBef>
                <a:spcPts val="1200"/>
              </a:spcBef>
              <a:spcAft>
                <a:spcPts val="0"/>
              </a:spcAft>
              <a:buNone/>
            </a:pPr>
            <a:r>
              <a:rPr lang="en" sz="1400">
                <a:solidFill>
                  <a:schemeClr val="hlink"/>
                </a:solidFill>
              </a:rPr>
              <a:t>VAR models are a natural extension of univariate autoregressive models (AR), allowing for the simultaneous modeling of multiple related time series variables.</a:t>
            </a:r>
            <a:endParaRPr sz="1400">
              <a:solidFill>
                <a:schemeClr val="hlink"/>
              </a:solidFill>
            </a:endParaRPr>
          </a:p>
          <a:p>
            <a:pPr indent="0" lvl="0" marL="0" rtl="0" algn="l">
              <a:lnSpc>
                <a:spcPct val="115000"/>
              </a:lnSpc>
              <a:spcBef>
                <a:spcPts val="1200"/>
              </a:spcBef>
              <a:spcAft>
                <a:spcPts val="0"/>
              </a:spcAft>
              <a:buNone/>
            </a:pPr>
            <a:r>
              <a:t/>
            </a:r>
            <a:endParaRPr sz="100">
              <a:solidFill>
                <a:schemeClr val="hlink"/>
              </a:solidFill>
            </a:endParaRPr>
          </a:p>
          <a:p>
            <a:pPr indent="0" lvl="0" marL="0" rtl="0" algn="l">
              <a:lnSpc>
                <a:spcPct val="115000"/>
              </a:lnSpc>
              <a:spcBef>
                <a:spcPts val="1200"/>
              </a:spcBef>
              <a:spcAft>
                <a:spcPts val="0"/>
              </a:spcAft>
              <a:buNone/>
            </a:pPr>
            <a:r>
              <a:rPr lang="en" sz="1400">
                <a:solidFill>
                  <a:schemeClr val="hlink"/>
                </a:solidFill>
              </a:rPr>
              <a:t>In VAR models, each variable is regressed on its own past values and the past values of all the other variables in the system. This captures the interdependencies between the variables over time.</a:t>
            </a:r>
            <a:endParaRPr>
              <a:solidFill>
                <a:srgbClr val="C9D1D9"/>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200"/>
              </a:spcAft>
              <a:buNone/>
            </a:pPr>
            <a:r>
              <a:t/>
            </a:r>
            <a:endParaRPr sz="1400">
              <a:solidFill>
                <a:schemeClr val="hlink"/>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VAR - Results</a:t>
            </a:r>
            <a:endParaRPr/>
          </a:p>
        </p:txBody>
      </p:sp>
      <p:sp>
        <p:nvSpPr>
          <p:cNvPr id="315" name="Google Shape;315;p43"/>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43"/>
          <p:cNvPicPr preferRelativeResize="0"/>
          <p:nvPr/>
        </p:nvPicPr>
        <p:blipFill>
          <a:blip r:embed="rId3">
            <a:alphaModFix/>
          </a:blip>
          <a:stretch>
            <a:fillRect/>
          </a:stretch>
        </p:blipFill>
        <p:spPr>
          <a:xfrm>
            <a:off x="1534613" y="1132975"/>
            <a:ext cx="6074774" cy="348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VAR - Results</a:t>
            </a:r>
            <a:endParaRPr/>
          </a:p>
        </p:txBody>
      </p:sp>
      <p:sp>
        <p:nvSpPr>
          <p:cNvPr id="322" name="Google Shape;322;p44"/>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4"/>
          <p:cNvPicPr preferRelativeResize="0"/>
          <p:nvPr/>
        </p:nvPicPr>
        <p:blipFill>
          <a:blip r:embed="rId3">
            <a:alphaModFix/>
          </a:blip>
          <a:stretch>
            <a:fillRect/>
          </a:stretch>
        </p:blipFill>
        <p:spPr>
          <a:xfrm>
            <a:off x="1711638" y="1079000"/>
            <a:ext cx="5720725" cy="365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Neural Networks</a:t>
            </a:r>
            <a:endParaRPr/>
          </a:p>
        </p:txBody>
      </p:sp>
      <p:sp>
        <p:nvSpPr>
          <p:cNvPr id="329" name="Google Shape;329;p45"/>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txBox="1"/>
          <p:nvPr>
            <p:ph idx="1" type="subTitle"/>
          </p:nvPr>
        </p:nvSpPr>
        <p:spPr>
          <a:xfrm>
            <a:off x="765775" y="1075200"/>
            <a:ext cx="47340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hlink"/>
                </a:solidFill>
              </a:rPr>
              <a:t>When dealing with time series, </a:t>
            </a:r>
            <a:r>
              <a:rPr b="1" lang="en" sz="1400">
                <a:solidFill>
                  <a:schemeClr val="hlink"/>
                </a:solidFill>
              </a:rPr>
              <a:t>LSTM </a:t>
            </a:r>
            <a:r>
              <a:rPr lang="en" sz="1400">
                <a:solidFill>
                  <a:schemeClr val="hlink"/>
                </a:solidFill>
              </a:rPr>
              <a:t>and </a:t>
            </a:r>
            <a:r>
              <a:rPr b="1" lang="en" sz="1400">
                <a:solidFill>
                  <a:schemeClr val="hlink"/>
                </a:solidFill>
              </a:rPr>
              <a:t>RNN </a:t>
            </a:r>
            <a:r>
              <a:rPr lang="en" sz="1400">
                <a:solidFill>
                  <a:schemeClr val="hlink"/>
                </a:solidFill>
              </a:rPr>
              <a:t>are the most common Neural Network architectures employed.</a:t>
            </a:r>
            <a:endParaRPr sz="1400">
              <a:solidFill>
                <a:schemeClr val="hlink"/>
              </a:solidFill>
            </a:endParaRPr>
          </a:p>
          <a:p>
            <a:pPr indent="0" lvl="0" marL="0" rtl="0" algn="l">
              <a:lnSpc>
                <a:spcPct val="115000"/>
              </a:lnSpc>
              <a:spcBef>
                <a:spcPts val="1200"/>
              </a:spcBef>
              <a:spcAft>
                <a:spcPts val="0"/>
              </a:spcAft>
              <a:buNone/>
            </a:pPr>
            <a:r>
              <a:rPr lang="en" sz="1400">
                <a:solidFill>
                  <a:schemeClr val="hlink"/>
                </a:solidFill>
              </a:rPr>
              <a:t>In this project, the type of network (LSTM or RNN) has been considered just as another </a:t>
            </a:r>
            <a:r>
              <a:rPr b="1" lang="en" sz="1400">
                <a:solidFill>
                  <a:schemeClr val="hlink"/>
                </a:solidFill>
              </a:rPr>
              <a:t>hyperparameter </a:t>
            </a:r>
            <a:r>
              <a:rPr lang="en" sz="1400">
                <a:solidFill>
                  <a:schemeClr val="hlink"/>
                </a:solidFill>
              </a:rPr>
              <a:t>to </a:t>
            </a:r>
            <a:r>
              <a:rPr b="1" lang="en" sz="1400">
                <a:solidFill>
                  <a:schemeClr val="hlink"/>
                </a:solidFill>
              </a:rPr>
              <a:t>optimize</a:t>
            </a:r>
            <a:r>
              <a:rPr lang="en" sz="1400">
                <a:solidFill>
                  <a:schemeClr val="hlink"/>
                </a:solidFill>
              </a:rPr>
              <a:t>, </a:t>
            </a:r>
            <a:r>
              <a:rPr lang="en" sz="1400">
                <a:solidFill>
                  <a:schemeClr val="hlink"/>
                </a:solidFill>
              </a:rPr>
              <a:t>along with the number of layers, the number of neurons per layer and other hyperparameter</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0"/>
              </a:spcBef>
              <a:spcAft>
                <a:spcPts val="1200"/>
              </a:spcAft>
              <a:buNone/>
            </a:pPr>
            <a:r>
              <a:t/>
            </a:r>
            <a:endParaRPr b="1" sz="1400">
              <a:solidFill>
                <a:schemeClr val="hlink"/>
              </a:solidFill>
            </a:endParaRPr>
          </a:p>
        </p:txBody>
      </p:sp>
      <p:pic>
        <p:nvPicPr>
          <p:cNvPr id="331" name="Google Shape;331;p45"/>
          <p:cNvPicPr preferRelativeResize="0"/>
          <p:nvPr/>
        </p:nvPicPr>
        <p:blipFill>
          <a:blip r:embed="rId3">
            <a:alphaModFix/>
          </a:blip>
          <a:stretch>
            <a:fillRect/>
          </a:stretch>
        </p:blipFill>
        <p:spPr>
          <a:xfrm>
            <a:off x="5956575" y="2111575"/>
            <a:ext cx="2803250" cy="280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idx="5" type="subTitle"/>
          </p:nvPr>
        </p:nvSpPr>
        <p:spPr>
          <a:xfrm>
            <a:off x="902875" y="547400"/>
            <a:ext cx="45720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a:t>
            </a:r>
            <a:r>
              <a:rPr lang="en"/>
              <a:t>Neural Networks </a:t>
            </a:r>
            <a:r>
              <a:rPr lang="en"/>
              <a:t>- Results</a:t>
            </a:r>
            <a:endParaRPr/>
          </a:p>
        </p:txBody>
      </p:sp>
      <p:sp>
        <p:nvSpPr>
          <p:cNvPr id="337" name="Google Shape;337;p46"/>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6"/>
          <p:cNvPicPr preferRelativeResize="0"/>
          <p:nvPr/>
        </p:nvPicPr>
        <p:blipFill>
          <a:blip r:embed="rId3">
            <a:alphaModFix/>
          </a:blip>
          <a:stretch>
            <a:fillRect/>
          </a:stretch>
        </p:blipFill>
        <p:spPr>
          <a:xfrm>
            <a:off x="542813" y="1384774"/>
            <a:ext cx="8058374" cy="285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idx="5" type="subTitle"/>
          </p:nvPr>
        </p:nvSpPr>
        <p:spPr>
          <a:xfrm>
            <a:off x="902875" y="547400"/>
            <a:ext cx="45720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Neural Networks - Results</a:t>
            </a:r>
            <a:endParaRPr/>
          </a:p>
        </p:txBody>
      </p:sp>
      <p:sp>
        <p:nvSpPr>
          <p:cNvPr id="344" name="Google Shape;344;p47"/>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47"/>
          <p:cNvPicPr preferRelativeResize="0"/>
          <p:nvPr/>
        </p:nvPicPr>
        <p:blipFill>
          <a:blip r:embed="rId3">
            <a:alphaModFix/>
          </a:blip>
          <a:stretch>
            <a:fillRect/>
          </a:stretch>
        </p:blipFill>
        <p:spPr>
          <a:xfrm>
            <a:off x="1671500" y="1088800"/>
            <a:ext cx="5800999" cy="365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idx="5" type="subTitle"/>
          </p:nvPr>
        </p:nvSpPr>
        <p:spPr>
          <a:xfrm>
            <a:off x="902875" y="547400"/>
            <a:ext cx="45720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 Neural Networks - Results</a:t>
            </a:r>
            <a:endParaRPr/>
          </a:p>
        </p:txBody>
      </p:sp>
      <p:sp>
        <p:nvSpPr>
          <p:cNvPr id="351" name="Google Shape;351;p48"/>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8"/>
          <p:cNvPicPr preferRelativeResize="0"/>
          <p:nvPr/>
        </p:nvPicPr>
        <p:blipFill>
          <a:blip r:embed="rId3">
            <a:alphaModFix/>
          </a:blip>
          <a:stretch>
            <a:fillRect/>
          </a:stretch>
        </p:blipFill>
        <p:spPr>
          <a:xfrm>
            <a:off x="1649863" y="1054200"/>
            <a:ext cx="5844275" cy="367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Architecture</a:t>
            </a:r>
            <a:endParaRPr/>
          </a:p>
        </p:txBody>
      </p:sp>
      <p:sp>
        <p:nvSpPr>
          <p:cNvPr id="358" name="Google Shape;358;p49"/>
          <p:cNvSpPr txBox="1"/>
          <p:nvPr>
            <p:ph idx="2" type="title"/>
          </p:nvPr>
        </p:nvSpPr>
        <p:spPr>
          <a:xfrm>
            <a:off x="6547275" y="539500"/>
            <a:ext cx="18834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359" name="Google Shape;359;p49"/>
          <p:cNvPicPr preferRelativeResize="0"/>
          <p:nvPr/>
        </p:nvPicPr>
        <p:blipFill>
          <a:blip r:embed="rId3">
            <a:alphaModFix/>
          </a:blip>
          <a:stretch>
            <a:fillRect/>
          </a:stretch>
        </p:blipFill>
        <p:spPr>
          <a:xfrm>
            <a:off x="812625" y="871038"/>
            <a:ext cx="3401426" cy="3401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365" name="Google Shape;365;p50"/>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0"/>
          <p:cNvSpPr txBox="1"/>
          <p:nvPr>
            <p:ph idx="1" type="subTitle"/>
          </p:nvPr>
        </p:nvSpPr>
        <p:spPr>
          <a:xfrm>
            <a:off x="765775" y="1075200"/>
            <a:ext cx="46182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Price Oracle </a:t>
            </a:r>
            <a:r>
              <a:rPr lang="en" sz="1400">
                <a:solidFill>
                  <a:schemeClr val="hlink"/>
                </a:solidFill>
              </a:rPr>
              <a:t>is developed in a </a:t>
            </a:r>
            <a:r>
              <a:rPr b="1" lang="en" sz="1400">
                <a:solidFill>
                  <a:schemeClr val="hlink"/>
                </a:solidFill>
              </a:rPr>
              <a:t>fully containerized environment</a:t>
            </a:r>
            <a:r>
              <a:rPr lang="en" sz="1400">
                <a:solidFill>
                  <a:schemeClr val="hlink"/>
                </a:solidFill>
              </a:rPr>
              <a:t>, composed of various components.</a:t>
            </a:r>
            <a:endParaRPr sz="1400">
              <a:solidFill>
                <a:schemeClr val="hlink"/>
              </a:solidFill>
            </a:endParaRPr>
          </a:p>
          <a:p>
            <a:pPr indent="0" lvl="0" marL="0" rtl="0" algn="l">
              <a:lnSpc>
                <a:spcPct val="115000"/>
              </a:lnSpc>
              <a:spcBef>
                <a:spcPts val="1200"/>
              </a:spcBef>
              <a:spcAft>
                <a:spcPts val="0"/>
              </a:spcAft>
              <a:buNone/>
            </a:pPr>
            <a:br>
              <a:rPr lang="en" sz="1400">
                <a:solidFill>
                  <a:schemeClr val="hlink"/>
                </a:solidFill>
              </a:rPr>
            </a:br>
            <a:r>
              <a:rPr lang="en" sz="1400">
                <a:solidFill>
                  <a:schemeClr val="hlink"/>
                </a:solidFill>
              </a:rPr>
              <a:t>The application flow is entirely run on a </a:t>
            </a:r>
            <a:r>
              <a:rPr b="1" lang="en" sz="1400">
                <a:solidFill>
                  <a:schemeClr val="hlink"/>
                </a:solidFill>
              </a:rPr>
              <a:t>Kubernetes </a:t>
            </a:r>
            <a:r>
              <a:rPr lang="en" sz="1400">
                <a:solidFill>
                  <a:schemeClr val="hlink"/>
                </a:solidFill>
              </a:rPr>
              <a:t>cluster, which is deployed locally using Kind.</a:t>
            </a:r>
            <a:br>
              <a:rPr lang="en" sz="1400">
                <a:solidFill>
                  <a:schemeClr val="hlink"/>
                </a:solidFill>
              </a:rPr>
            </a:br>
            <a:r>
              <a:rPr lang="en" sz="1400">
                <a:solidFill>
                  <a:schemeClr val="hlink"/>
                </a:solidFill>
              </a:rPr>
              <a:t>In these section the components will be briefly described.</a:t>
            </a:r>
            <a:endParaRPr sz="1400">
              <a:solidFill>
                <a:schemeClr val="hlink"/>
              </a:solidFil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200"/>
              </a:spcAft>
              <a:buNone/>
            </a:pPr>
            <a:r>
              <a:t/>
            </a:r>
            <a:endParaRPr b="1" sz="1400">
              <a:solidFill>
                <a:schemeClr val="hlink"/>
              </a:solidFill>
            </a:endParaRPr>
          </a:p>
        </p:txBody>
      </p:sp>
      <p:pic>
        <p:nvPicPr>
          <p:cNvPr id="367" name="Google Shape;367;p50"/>
          <p:cNvPicPr preferRelativeResize="0"/>
          <p:nvPr/>
        </p:nvPicPr>
        <p:blipFill>
          <a:blip r:embed="rId3">
            <a:alphaModFix/>
          </a:blip>
          <a:stretch>
            <a:fillRect/>
          </a:stretch>
        </p:blipFill>
        <p:spPr>
          <a:xfrm>
            <a:off x="6220400" y="391900"/>
            <a:ext cx="2391100" cy="4433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163" name="Google Shape;163;p24"/>
          <p:cNvSpPr txBox="1"/>
          <p:nvPr>
            <p:ph idx="4" type="subTitle"/>
          </p:nvPr>
        </p:nvSpPr>
        <p:spPr>
          <a:xfrm>
            <a:off x="720000" y="2002425"/>
            <a:ext cx="2431500" cy="8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automation and reproducibility</a:t>
            </a:r>
            <a:endParaRPr/>
          </a:p>
        </p:txBody>
      </p:sp>
      <p:sp>
        <p:nvSpPr>
          <p:cNvPr id="164" name="Google Shape;164;p24"/>
          <p:cNvSpPr txBox="1"/>
          <p:nvPr>
            <p:ph idx="1" type="subTitle"/>
          </p:nvPr>
        </p:nvSpPr>
        <p:spPr>
          <a:xfrm>
            <a:off x="720000" y="2869126"/>
            <a:ext cx="21753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cutting-edge technologies such as Docker, Kubernetes and Helm, the </a:t>
            </a:r>
            <a:r>
              <a:rPr lang="en"/>
              <a:t>project environment</a:t>
            </a:r>
            <a:r>
              <a:rPr lang="en"/>
              <a:t> is fully automated and </a:t>
            </a:r>
            <a:r>
              <a:rPr lang="en"/>
              <a:t>reproducible.</a:t>
            </a:r>
            <a:endParaRPr/>
          </a:p>
        </p:txBody>
      </p:sp>
      <p:pic>
        <p:nvPicPr>
          <p:cNvPr id="165" name="Google Shape;165;p24"/>
          <p:cNvPicPr preferRelativeResize="0"/>
          <p:nvPr/>
        </p:nvPicPr>
        <p:blipFill>
          <a:blip r:embed="rId3">
            <a:alphaModFix/>
          </a:blip>
          <a:stretch>
            <a:fillRect/>
          </a:stretch>
        </p:blipFill>
        <p:spPr>
          <a:xfrm>
            <a:off x="6519471" y="1367829"/>
            <a:ext cx="2139902" cy="3290849"/>
          </a:xfrm>
          <a:prstGeom prst="rect">
            <a:avLst/>
          </a:prstGeom>
          <a:noFill/>
          <a:ln>
            <a:noFill/>
          </a:ln>
        </p:spPr>
      </p:pic>
      <p:grpSp>
        <p:nvGrpSpPr>
          <p:cNvPr id="166" name="Google Shape;166;p24"/>
          <p:cNvGrpSpPr/>
          <p:nvPr/>
        </p:nvGrpSpPr>
        <p:grpSpPr>
          <a:xfrm>
            <a:off x="815884" y="1487090"/>
            <a:ext cx="646015" cy="572677"/>
            <a:chOff x="7528096" y="2450059"/>
            <a:chExt cx="327976" cy="324316"/>
          </a:xfrm>
        </p:grpSpPr>
        <p:sp>
          <p:nvSpPr>
            <p:cNvPr id="167" name="Google Shape;167;p24"/>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373" name="Google Shape;373;p51"/>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txBox="1"/>
          <p:nvPr>
            <p:ph idx="1" type="subTitle"/>
          </p:nvPr>
        </p:nvSpPr>
        <p:spPr>
          <a:xfrm>
            <a:off x="687875" y="1075200"/>
            <a:ext cx="4696200" cy="339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400">
                <a:solidFill>
                  <a:schemeClr val="hlink"/>
                </a:solidFill>
              </a:rPr>
              <a:t>Docker </a:t>
            </a:r>
            <a:r>
              <a:rPr lang="en" sz="1400">
                <a:solidFill>
                  <a:schemeClr val="hlink"/>
                </a:solidFill>
              </a:rPr>
              <a:t>is a technology that allows to </a:t>
            </a:r>
            <a:r>
              <a:rPr b="1" lang="en" sz="1400">
                <a:solidFill>
                  <a:schemeClr val="hlink"/>
                </a:solidFill>
              </a:rPr>
              <a:t>package </a:t>
            </a:r>
            <a:r>
              <a:rPr lang="en" sz="1400">
                <a:solidFill>
                  <a:schemeClr val="hlink"/>
                </a:solidFill>
              </a:rPr>
              <a:t>an application</a:t>
            </a:r>
            <a:r>
              <a:rPr lang="en" sz="1400">
                <a:solidFill>
                  <a:schemeClr val="hlink"/>
                </a:solidFill>
              </a:rPr>
              <a:t> </a:t>
            </a:r>
            <a:r>
              <a:rPr lang="en" sz="1400">
                <a:solidFill>
                  <a:schemeClr val="hlink"/>
                </a:solidFill>
              </a:rPr>
              <a:t>along with all of its dependencies into a </a:t>
            </a:r>
            <a:r>
              <a:rPr b="1" lang="en" sz="1400">
                <a:solidFill>
                  <a:schemeClr val="hlink"/>
                </a:solidFill>
              </a:rPr>
              <a:t>standardized </a:t>
            </a:r>
            <a:r>
              <a:rPr lang="en" sz="1400">
                <a:solidFill>
                  <a:schemeClr val="hlink"/>
                </a:solidFill>
              </a:rPr>
              <a:t>unit for software development.</a:t>
            </a:r>
            <a:endParaRPr sz="1400">
              <a:solidFill>
                <a:schemeClr val="hlink"/>
              </a:solidFill>
            </a:endParaRPr>
          </a:p>
          <a:p>
            <a:pPr indent="0" lvl="0" marL="0" rtl="0" algn="l">
              <a:lnSpc>
                <a:spcPct val="125000"/>
              </a:lnSpc>
              <a:spcBef>
                <a:spcPts val="1800"/>
              </a:spcBef>
              <a:spcAft>
                <a:spcPts val="0"/>
              </a:spcAft>
              <a:buNone/>
            </a:pPr>
            <a:r>
              <a:rPr b="1" lang="en" sz="1400">
                <a:solidFill>
                  <a:schemeClr val="hlink"/>
                </a:solidFill>
              </a:rPr>
              <a:t>Kubernetes </a:t>
            </a:r>
            <a:r>
              <a:rPr lang="en" sz="1400">
                <a:solidFill>
                  <a:schemeClr val="hlink"/>
                </a:solidFill>
              </a:rPr>
              <a:t>is an open-source </a:t>
            </a:r>
            <a:r>
              <a:rPr b="1" lang="en" sz="1400">
                <a:solidFill>
                  <a:schemeClr val="hlink"/>
                </a:solidFill>
              </a:rPr>
              <a:t>container-orchestration </a:t>
            </a:r>
            <a:r>
              <a:rPr lang="en" sz="1400">
                <a:solidFill>
                  <a:schemeClr val="hlink"/>
                </a:solidFill>
              </a:rPr>
              <a:t>system for automating computer application </a:t>
            </a:r>
            <a:r>
              <a:rPr i="1" lang="en" sz="1400">
                <a:solidFill>
                  <a:schemeClr val="hlink"/>
                </a:solidFill>
              </a:rPr>
              <a:t>deployment, scaling, and management.</a:t>
            </a:r>
            <a:endParaRPr i="1" sz="1400">
              <a:solidFill>
                <a:schemeClr val="hlink"/>
              </a:solidFill>
            </a:endParaRPr>
          </a:p>
          <a:p>
            <a:pPr indent="0" lvl="0" marL="0" rtl="0" algn="l">
              <a:lnSpc>
                <a:spcPct val="125000"/>
              </a:lnSpc>
              <a:spcBef>
                <a:spcPts val="1800"/>
              </a:spcBef>
              <a:spcAft>
                <a:spcPts val="0"/>
              </a:spcAft>
              <a:buNone/>
            </a:pPr>
            <a:r>
              <a:rPr b="1" lang="en" sz="1400">
                <a:solidFill>
                  <a:schemeClr val="hlink"/>
                </a:solidFill>
              </a:rPr>
              <a:t>Helm </a:t>
            </a:r>
            <a:r>
              <a:rPr lang="en" sz="1400">
                <a:solidFill>
                  <a:schemeClr val="hlink"/>
                </a:solidFill>
              </a:rPr>
              <a:t>is a </a:t>
            </a:r>
            <a:r>
              <a:rPr i="1" lang="en" sz="1400">
                <a:solidFill>
                  <a:schemeClr val="hlink"/>
                </a:solidFill>
              </a:rPr>
              <a:t>package manager </a:t>
            </a:r>
            <a:r>
              <a:rPr lang="en" sz="1400">
                <a:solidFill>
                  <a:schemeClr val="hlink"/>
                </a:solidFill>
              </a:rPr>
              <a:t>for Kubernetes. Helm charts are used to define, install, and upgrade Kubernetes applications</a:t>
            </a:r>
            <a:r>
              <a:rPr lang="en" sz="1400">
                <a:solidFill>
                  <a:srgbClr val="C9D1D9"/>
                </a:solidFill>
              </a:rPr>
              <a:t>.</a:t>
            </a:r>
            <a:endParaRPr sz="1400">
              <a:solidFill>
                <a:srgbClr val="000000"/>
              </a:solidFill>
            </a:endParaRPr>
          </a:p>
          <a:p>
            <a:pPr indent="0" lvl="0" marL="0" rtl="0" algn="l">
              <a:lnSpc>
                <a:spcPct val="115000"/>
              </a:lnSpc>
              <a:spcBef>
                <a:spcPts val="1200"/>
              </a:spcBef>
              <a:spcAft>
                <a:spcPts val="1200"/>
              </a:spcAft>
              <a:buNone/>
            </a:pPr>
            <a:r>
              <a:t/>
            </a:r>
            <a:endParaRPr b="1" sz="1400">
              <a:solidFill>
                <a:srgbClr val="C9D1D9"/>
              </a:solidFill>
            </a:endParaRPr>
          </a:p>
        </p:txBody>
      </p:sp>
      <p:pic>
        <p:nvPicPr>
          <p:cNvPr id="375" name="Google Shape;375;p51"/>
          <p:cNvPicPr preferRelativeResize="0"/>
          <p:nvPr/>
        </p:nvPicPr>
        <p:blipFill>
          <a:blip r:embed="rId3">
            <a:alphaModFix/>
          </a:blip>
          <a:stretch>
            <a:fillRect/>
          </a:stretch>
        </p:blipFill>
        <p:spPr>
          <a:xfrm>
            <a:off x="6220400" y="391900"/>
            <a:ext cx="2391100" cy="4433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381" name="Google Shape;381;p52"/>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52"/>
          <p:cNvPicPr preferRelativeResize="0"/>
          <p:nvPr/>
        </p:nvPicPr>
        <p:blipFill>
          <a:blip r:embed="rId3">
            <a:alphaModFix/>
          </a:blip>
          <a:stretch>
            <a:fillRect/>
          </a:stretch>
        </p:blipFill>
        <p:spPr>
          <a:xfrm>
            <a:off x="6220400" y="391900"/>
            <a:ext cx="2391100" cy="4433874"/>
          </a:xfrm>
          <a:prstGeom prst="rect">
            <a:avLst/>
          </a:prstGeom>
          <a:noFill/>
          <a:ln>
            <a:noFill/>
          </a:ln>
        </p:spPr>
      </p:pic>
      <p:sp>
        <p:nvSpPr>
          <p:cNvPr id="383" name="Google Shape;383;p52"/>
          <p:cNvSpPr txBox="1"/>
          <p:nvPr>
            <p:ph idx="1" type="subTitle"/>
          </p:nvPr>
        </p:nvSpPr>
        <p:spPr>
          <a:xfrm>
            <a:off x="765775" y="1075200"/>
            <a:ext cx="4618200" cy="3247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400">
                <a:solidFill>
                  <a:schemeClr val="hlink"/>
                </a:solidFill>
              </a:rPr>
              <a:t>Skaffold </a:t>
            </a:r>
            <a:r>
              <a:rPr lang="en" sz="1400">
                <a:solidFill>
                  <a:schemeClr val="hlink"/>
                </a:solidFill>
              </a:rPr>
              <a:t>is a command line tool that facilitates </a:t>
            </a:r>
            <a:r>
              <a:rPr b="1" lang="en" sz="1400">
                <a:solidFill>
                  <a:schemeClr val="hlink"/>
                </a:solidFill>
              </a:rPr>
              <a:t>continuous development </a:t>
            </a:r>
            <a:r>
              <a:rPr lang="en" sz="1400">
                <a:solidFill>
                  <a:schemeClr val="hlink"/>
                </a:solidFill>
              </a:rPr>
              <a:t>for Kubernetes applications.</a:t>
            </a:r>
            <a:br>
              <a:rPr lang="en" sz="1400">
                <a:solidFill>
                  <a:schemeClr val="hlink"/>
                </a:solidFill>
              </a:rPr>
            </a:br>
            <a:r>
              <a:rPr lang="en" sz="1400">
                <a:solidFill>
                  <a:schemeClr val="hlink"/>
                </a:solidFill>
              </a:rPr>
              <a:t>It handles the workflow for building, pushing and deploying applications</a:t>
            </a:r>
            <a:endParaRPr sz="1400">
              <a:solidFill>
                <a:schemeClr val="hlink"/>
              </a:solidFill>
            </a:endParaRPr>
          </a:p>
          <a:p>
            <a:pPr indent="0" lvl="0" marL="0" rtl="0" algn="l">
              <a:lnSpc>
                <a:spcPct val="115000"/>
              </a:lnSpc>
              <a:spcBef>
                <a:spcPts val="1200"/>
              </a:spcBef>
              <a:spcAft>
                <a:spcPts val="0"/>
              </a:spcAft>
              <a:buNone/>
            </a:pPr>
            <a:r>
              <a:rPr b="1" lang="en" sz="1400">
                <a:solidFill>
                  <a:schemeClr val="hlink"/>
                </a:solidFill>
              </a:rPr>
              <a:t>Kind </a:t>
            </a:r>
            <a:r>
              <a:rPr lang="en" sz="1400">
                <a:solidFill>
                  <a:schemeClr val="hlink"/>
                </a:solidFill>
              </a:rPr>
              <a:t>is a tool for </a:t>
            </a:r>
            <a:r>
              <a:rPr b="1" lang="en" sz="1400">
                <a:solidFill>
                  <a:schemeClr val="hlink"/>
                </a:solidFill>
              </a:rPr>
              <a:t>running local Kubernetes </a:t>
            </a:r>
            <a:r>
              <a:rPr lang="en" sz="1400">
                <a:solidFill>
                  <a:schemeClr val="hlink"/>
                </a:solidFill>
              </a:rPr>
              <a:t>clusters using Docker container “nodes”.</a:t>
            </a:r>
            <a:endParaRPr sz="1400">
              <a:solidFill>
                <a:schemeClr val="hlink"/>
              </a:solidFill>
            </a:endParaRPr>
          </a:p>
          <a:p>
            <a:pPr indent="0" lvl="0" marL="0" rtl="0" algn="l">
              <a:lnSpc>
                <a:spcPct val="115000"/>
              </a:lnSpc>
              <a:spcBef>
                <a:spcPts val="1200"/>
              </a:spcBef>
              <a:spcAft>
                <a:spcPts val="0"/>
              </a:spcAft>
              <a:buNone/>
            </a:pPr>
            <a:r>
              <a:rPr b="1" lang="en" sz="1400">
                <a:solidFill>
                  <a:schemeClr val="hlink"/>
                </a:solidFill>
              </a:rPr>
              <a:t>Apache Airflow </a:t>
            </a:r>
            <a:r>
              <a:rPr lang="en" sz="1400">
                <a:solidFill>
                  <a:schemeClr val="hlink"/>
                </a:solidFill>
              </a:rPr>
              <a:t>is an open-source </a:t>
            </a:r>
            <a:r>
              <a:rPr b="1" lang="en" sz="1400">
                <a:solidFill>
                  <a:schemeClr val="hlink"/>
                </a:solidFill>
              </a:rPr>
              <a:t>workflow management </a:t>
            </a:r>
            <a:r>
              <a:rPr lang="en" sz="1400">
                <a:solidFill>
                  <a:schemeClr val="hlink"/>
                </a:solidFill>
              </a:rPr>
              <a:t>platform.</a:t>
            </a:r>
            <a:br>
              <a:rPr lang="en" sz="1400">
                <a:solidFill>
                  <a:schemeClr val="hlink"/>
                </a:solidFill>
              </a:rPr>
            </a:br>
            <a:r>
              <a:rPr lang="en" sz="1400">
                <a:solidFill>
                  <a:schemeClr val="hlink"/>
                </a:solidFill>
              </a:rPr>
              <a:t>It allows to define, schedule and monitor workflows, which are defined as </a:t>
            </a:r>
            <a:r>
              <a:rPr b="1" lang="en" sz="1400">
                <a:solidFill>
                  <a:schemeClr val="hlink"/>
                </a:solidFill>
              </a:rPr>
              <a:t>DAGs </a:t>
            </a:r>
            <a:r>
              <a:rPr lang="en" sz="1400">
                <a:solidFill>
                  <a:schemeClr val="hlink"/>
                </a:solidFill>
              </a:rPr>
              <a:t>(Directed Acyclic Graphs).</a:t>
            </a:r>
            <a:endParaRPr sz="1400">
              <a:solidFill>
                <a:schemeClr val="hlink"/>
              </a:solidFill>
            </a:endParaRPr>
          </a:p>
          <a:p>
            <a:pPr indent="0" lvl="0" marL="0" rtl="0" algn="l">
              <a:lnSpc>
                <a:spcPct val="115000"/>
              </a:lnSpc>
              <a:spcBef>
                <a:spcPts val="1200"/>
              </a:spcBef>
              <a:spcAft>
                <a:spcPts val="0"/>
              </a:spcAft>
              <a:buNone/>
            </a:pPr>
            <a:r>
              <a:t/>
            </a:r>
            <a:endParaRPr sz="1400">
              <a:solidFill>
                <a:schemeClr val="hlink"/>
              </a:solidFill>
            </a:endParaRPr>
          </a:p>
          <a:p>
            <a:pPr indent="0" lvl="0" marL="0" rtl="0" algn="l">
              <a:lnSpc>
                <a:spcPct val="115000"/>
              </a:lnSpc>
              <a:spcBef>
                <a:spcPts val="0"/>
              </a:spcBef>
              <a:spcAft>
                <a:spcPts val="1200"/>
              </a:spcAft>
              <a:buNone/>
            </a:pPr>
            <a:r>
              <a:t/>
            </a:r>
            <a:endParaRPr sz="1400">
              <a:solidFill>
                <a:schemeClr val="hlink"/>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389" name="Google Shape;389;p53"/>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53"/>
          <p:cNvPicPr preferRelativeResize="0"/>
          <p:nvPr/>
        </p:nvPicPr>
        <p:blipFill>
          <a:blip r:embed="rId3">
            <a:alphaModFix/>
          </a:blip>
          <a:stretch>
            <a:fillRect/>
          </a:stretch>
        </p:blipFill>
        <p:spPr>
          <a:xfrm>
            <a:off x="6220400" y="391900"/>
            <a:ext cx="2391100" cy="4433874"/>
          </a:xfrm>
          <a:prstGeom prst="rect">
            <a:avLst/>
          </a:prstGeom>
          <a:noFill/>
          <a:ln>
            <a:noFill/>
          </a:ln>
        </p:spPr>
      </p:pic>
      <p:sp>
        <p:nvSpPr>
          <p:cNvPr id="391" name="Google Shape;391;p53"/>
          <p:cNvSpPr txBox="1"/>
          <p:nvPr>
            <p:ph idx="1" type="subTitle"/>
          </p:nvPr>
        </p:nvSpPr>
        <p:spPr>
          <a:xfrm>
            <a:off x="765775" y="1075200"/>
            <a:ext cx="46182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hlink"/>
                </a:solidFill>
              </a:rPr>
              <a:t>Apache Cassandra </a:t>
            </a:r>
            <a:r>
              <a:rPr lang="en" sz="1400">
                <a:solidFill>
                  <a:schemeClr val="hlink"/>
                </a:solidFill>
              </a:rPr>
              <a:t>is a free and open-source, distributed, wide column store, NoSQL database management system.</a:t>
            </a:r>
            <a:endParaRPr b="1" sz="1400">
              <a:solidFill>
                <a:schemeClr val="hlink"/>
              </a:solidFill>
            </a:endParaRPr>
          </a:p>
          <a:p>
            <a:pPr indent="0" lvl="0" marL="0" rtl="0" algn="l">
              <a:lnSpc>
                <a:spcPct val="115000"/>
              </a:lnSpc>
              <a:spcBef>
                <a:spcPts val="1200"/>
              </a:spcBef>
              <a:spcAft>
                <a:spcPts val="0"/>
              </a:spcAft>
              <a:buNone/>
            </a:pPr>
            <a:r>
              <a:rPr b="1" lang="en" sz="1400">
                <a:solidFill>
                  <a:schemeClr val="hlink"/>
                </a:solidFill>
              </a:rPr>
              <a:t>Apache Spark </a:t>
            </a:r>
            <a:r>
              <a:rPr lang="en" sz="1400">
                <a:solidFill>
                  <a:schemeClr val="hlink"/>
                </a:solidFill>
              </a:rPr>
              <a:t>is an open-source unified analytics engine for large-scale data processing.</a:t>
            </a:r>
            <a:endParaRPr b="1" sz="1400">
              <a:solidFill>
                <a:schemeClr val="hlink"/>
              </a:solidFill>
            </a:endParaRPr>
          </a:p>
          <a:p>
            <a:pPr indent="0" lvl="0" marL="0" rtl="0" algn="l">
              <a:lnSpc>
                <a:spcPct val="115000"/>
              </a:lnSpc>
              <a:spcBef>
                <a:spcPts val="1200"/>
              </a:spcBef>
              <a:spcAft>
                <a:spcPts val="0"/>
              </a:spcAft>
              <a:buNone/>
            </a:pPr>
            <a:r>
              <a:rPr b="1" lang="en" sz="1400">
                <a:solidFill>
                  <a:schemeClr val="hlink"/>
                </a:solidFill>
              </a:rPr>
              <a:t>Mlflow </a:t>
            </a:r>
            <a:r>
              <a:rPr lang="en" sz="1400">
                <a:solidFill>
                  <a:schemeClr val="hlink"/>
                </a:solidFill>
              </a:rPr>
              <a:t>is an open-source platform to manage the ML lifecycle, including experimentation, reproducibility and deployment.</a:t>
            </a:r>
            <a:endParaRPr sz="1400">
              <a:solidFill>
                <a:schemeClr val="hlink"/>
              </a:solidFill>
            </a:endParaRPr>
          </a:p>
          <a:p>
            <a:pPr indent="0" lvl="0" marL="0" rtl="0" algn="l">
              <a:lnSpc>
                <a:spcPct val="115000"/>
              </a:lnSpc>
              <a:spcBef>
                <a:spcPts val="1200"/>
              </a:spcBef>
              <a:spcAft>
                <a:spcPts val="1200"/>
              </a:spcAft>
              <a:buNone/>
            </a:pPr>
            <a:r>
              <a:rPr b="1" lang="en" sz="1400">
                <a:solidFill>
                  <a:schemeClr val="hlink"/>
                </a:solidFill>
              </a:rPr>
              <a:t>Grafana </a:t>
            </a:r>
            <a:r>
              <a:rPr lang="en" sz="1400">
                <a:solidFill>
                  <a:schemeClr val="hlink"/>
                </a:solidFill>
              </a:rPr>
              <a:t>is an open-source analytics and monitoring solution.</a:t>
            </a:r>
            <a:endParaRPr sz="1400">
              <a:solidFill>
                <a:schemeClr val="hlink"/>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Application </a:t>
            </a:r>
            <a:endParaRPr/>
          </a:p>
          <a:p>
            <a:pPr indent="0" lvl="0" marL="0" rtl="0" algn="r">
              <a:spcBef>
                <a:spcPts val="0"/>
              </a:spcBef>
              <a:spcAft>
                <a:spcPts val="0"/>
              </a:spcAft>
              <a:buNone/>
            </a:pPr>
            <a:r>
              <a:rPr lang="en"/>
              <a:t>Flow</a:t>
            </a:r>
            <a:endParaRPr/>
          </a:p>
        </p:txBody>
      </p:sp>
      <p:sp>
        <p:nvSpPr>
          <p:cNvPr id="397" name="Google Shape;397;p54"/>
          <p:cNvSpPr txBox="1"/>
          <p:nvPr>
            <p:ph idx="2" type="title"/>
          </p:nvPr>
        </p:nvSpPr>
        <p:spPr>
          <a:xfrm>
            <a:off x="6547275" y="539500"/>
            <a:ext cx="18834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pic>
        <p:nvPicPr>
          <p:cNvPr id="398" name="Google Shape;398;p54"/>
          <p:cNvPicPr preferRelativeResize="0"/>
          <p:nvPr/>
        </p:nvPicPr>
        <p:blipFill>
          <a:blip r:embed="rId3">
            <a:alphaModFix/>
          </a:blip>
          <a:stretch>
            <a:fillRect/>
          </a:stretch>
        </p:blipFill>
        <p:spPr>
          <a:xfrm>
            <a:off x="765850" y="820850"/>
            <a:ext cx="3427600" cy="342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Flow</a:t>
            </a:r>
            <a:endParaRPr/>
          </a:p>
        </p:txBody>
      </p:sp>
      <p:sp>
        <p:nvSpPr>
          <p:cNvPr id="404" name="Google Shape;404;p55"/>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txBox="1"/>
          <p:nvPr/>
        </p:nvSpPr>
        <p:spPr>
          <a:xfrm>
            <a:off x="902875" y="1091325"/>
            <a:ext cx="6192300" cy="36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hlink"/>
                </a:solidFill>
                <a:latin typeface="Blinker"/>
                <a:ea typeface="Blinker"/>
                <a:cs typeface="Blinker"/>
                <a:sym typeface="Blinker"/>
              </a:rPr>
              <a:t>The hearth of the </a:t>
            </a:r>
            <a:r>
              <a:rPr b="1" lang="en">
                <a:solidFill>
                  <a:schemeClr val="hlink"/>
                </a:solidFill>
                <a:latin typeface="Blinker"/>
                <a:ea typeface="Blinker"/>
                <a:cs typeface="Blinker"/>
                <a:sym typeface="Blinker"/>
              </a:rPr>
              <a:t>Price Oracle</a:t>
            </a:r>
            <a:r>
              <a:rPr lang="en">
                <a:solidFill>
                  <a:schemeClr val="hlink"/>
                </a:solidFill>
                <a:latin typeface="Blinker"/>
                <a:ea typeface="Blinker"/>
                <a:cs typeface="Blinker"/>
                <a:sym typeface="Blinker"/>
              </a:rPr>
              <a:t> project are the </a:t>
            </a:r>
            <a:r>
              <a:rPr b="1" lang="en">
                <a:solidFill>
                  <a:schemeClr val="hlink"/>
                </a:solidFill>
                <a:latin typeface="Blinker"/>
                <a:ea typeface="Blinker"/>
                <a:cs typeface="Blinker"/>
                <a:sym typeface="Blinker"/>
              </a:rPr>
              <a:t>Airflow DAGs</a:t>
            </a:r>
            <a:r>
              <a:rPr lang="en">
                <a:solidFill>
                  <a:schemeClr val="hlink"/>
                </a:solidFill>
                <a:latin typeface="Blinker"/>
                <a:ea typeface="Blinker"/>
                <a:cs typeface="Blinker"/>
                <a:sym typeface="Blinker"/>
              </a:rPr>
              <a:t>, which define the entire application flow.</a:t>
            </a:r>
            <a:endParaRPr>
              <a:solidFill>
                <a:schemeClr val="hlink"/>
              </a:solidFill>
              <a:latin typeface="Blinker"/>
              <a:ea typeface="Blinker"/>
              <a:cs typeface="Blinker"/>
              <a:sym typeface="Blinker"/>
            </a:endParaRPr>
          </a:p>
          <a:p>
            <a:pPr indent="0" lvl="0" marL="0" rtl="0" algn="l">
              <a:lnSpc>
                <a:spcPct val="115000"/>
              </a:lnSpc>
              <a:spcBef>
                <a:spcPts val="1200"/>
              </a:spcBef>
              <a:spcAft>
                <a:spcPts val="0"/>
              </a:spcAft>
              <a:buNone/>
            </a:pPr>
            <a:br>
              <a:rPr lang="en">
                <a:solidFill>
                  <a:schemeClr val="hlink"/>
                </a:solidFill>
                <a:latin typeface="Blinker"/>
                <a:ea typeface="Blinker"/>
                <a:cs typeface="Blinker"/>
                <a:sym typeface="Blinker"/>
              </a:rPr>
            </a:br>
            <a:r>
              <a:rPr lang="en">
                <a:solidFill>
                  <a:schemeClr val="hlink"/>
                </a:solidFill>
                <a:latin typeface="Blinker"/>
                <a:ea typeface="Blinker"/>
                <a:cs typeface="Blinker"/>
                <a:sym typeface="Blinker"/>
              </a:rPr>
              <a:t>When the cluster is first spin up, a CSV file containing the historical data for each one of the 17 cryptocurrencies is packed into the Airflow image</a:t>
            </a:r>
            <a:endParaRPr>
              <a:solidFill>
                <a:schemeClr val="hlink"/>
              </a:solidFill>
              <a:latin typeface="Blinker"/>
              <a:ea typeface="Blinker"/>
              <a:cs typeface="Blinker"/>
              <a:sym typeface="Blinker"/>
            </a:endParaRPr>
          </a:p>
          <a:p>
            <a:pPr indent="0" lvl="0" marL="0" rtl="0" algn="l">
              <a:lnSpc>
                <a:spcPct val="115000"/>
              </a:lnSpc>
              <a:spcBef>
                <a:spcPts val="1200"/>
              </a:spcBef>
              <a:spcAft>
                <a:spcPts val="0"/>
              </a:spcAft>
              <a:buNone/>
            </a:pPr>
            <a:r>
              <a:t/>
            </a:r>
            <a:endParaRPr sz="500">
              <a:solidFill>
                <a:schemeClr val="hlink"/>
              </a:solidFill>
              <a:latin typeface="Blinker"/>
              <a:ea typeface="Blinker"/>
              <a:cs typeface="Blinker"/>
              <a:sym typeface="Blinker"/>
            </a:endParaRPr>
          </a:p>
          <a:p>
            <a:pPr indent="0" lvl="0" marL="0" rtl="0" algn="l">
              <a:lnSpc>
                <a:spcPct val="115000"/>
              </a:lnSpc>
              <a:spcBef>
                <a:spcPts val="1200"/>
              </a:spcBef>
              <a:spcAft>
                <a:spcPts val="0"/>
              </a:spcAft>
              <a:buNone/>
            </a:pPr>
            <a:r>
              <a:rPr lang="en">
                <a:solidFill>
                  <a:schemeClr val="hlink"/>
                </a:solidFill>
                <a:latin typeface="Blinker"/>
                <a:ea typeface="Blinker"/>
                <a:cs typeface="Blinker"/>
                <a:sym typeface="Blinker"/>
              </a:rPr>
              <a:t>The CSVs contain OHLCV data for each cryptocurrency, with the prices referring to the pair with the USDT stable coin.</a:t>
            </a:r>
            <a:endParaRPr>
              <a:solidFill>
                <a:schemeClr val="hlink"/>
              </a:solidFill>
              <a:latin typeface="Blinker"/>
              <a:ea typeface="Blinker"/>
              <a:cs typeface="Blinker"/>
              <a:sym typeface="Blinker"/>
            </a:endParaRPr>
          </a:p>
          <a:p>
            <a:pPr indent="0" lvl="0" marL="0" rtl="0" algn="l">
              <a:lnSpc>
                <a:spcPct val="115000"/>
              </a:lnSpc>
              <a:spcBef>
                <a:spcPts val="1200"/>
              </a:spcBef>
              <a:spcAft>
                <a:spcPts val="0"/>
              </a:spcAft>
              <a:buNone/>
            </a:pPr>
            <a:br>
              <a:rPr lang="en">
                <a:solidFill>
                  <a:schemeClr val="hlink"/>
                </a:solidFill>
                <a:latin typeface="Blinker"/>
                <a:ea typeface="Blinker"/>
                <a:cs typeface="Blinker"/>
                <a:sym typeface="Blinker"/>
              </a:rPr>
            </a:br>
            <a:r>
              <a:rPr lang="en">
                <a:solidFill>
                  <a:schemeClr val="hlink"/>
                </a:solidFill>
                <a:latin typeface="Blinker"/>
                <a:ea typeface="Blinker"/>
                <a:cs typeface="Blinker"/>
                <a:sym typeface="Blinker"/>
              </a:rPr>
              <a:t>For each of the cryptocurrencies, a set of 5 dags is dynamically defined, for a total of 85 DAGs.</a:t>
            </a:r>
            <a:endParaRPr sz="1200">
              <a:solidFill>
                <a:srgbClr val="C9D1D9"/>
              </a:solidFill>
            </a:endParaRPr>
          </a:p>
          <a:p>
            <a:pPr indent="0" lvl="0" marL="0" rtl="0" algn="l">
              <a:lnSpc>
                <a:spcPct val="115000"/>
              </a:lnSpc>
              <a:spcBef>
                <a:spcPts val="1200"/>
              </a:spcBef>
              <a:spcAft>
                <a:spcPts val="0"/>
              </a:spcAft>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Flow - Airflow - Dags</a:t>
            </a:r>
            <a:endParaRPr/>
          </a:p>
        </p:txBody>
      </p:sp>
      <p:sp>
        <p:nvSpPr>
          <p:cNvPr id="411" name="Google Shape;411;p56"/>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56"/>
          <p:cNvPicPr preferRelativeResize="0"/>
          <p:nvPr/>
        </p:nvPicPr>
        <p:blipFill>
          <a:blip r:embed="rId3">
            <a:alphaModFix/>
          </a:blip>
          <a:stretch>
            <a:fillRect/>
          </a:stretch>
        </p:blipFill>
        <p:spPr>
          <a:xfrm>
            <a:off x="710675" y="1516150"/>
            <a:ext cx="7722650" cy="211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Flow - Airflow - Dags</a:t>
            </a:r>
            <a:endParaRPr/>
          </a:p>
        </p:txBody>
      </p:sp>
      <p:sp>
        <p:nvSpPr>
          <p:cNvPr id="418" name="Google Shape;418;p57"/>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19" name="Google Shape;419;p57"/>
          <p:cNvGraphicFramePr/>
          <p:nvPr/>
        </p:nvGraphicFramePr>
        <p:xfrm>
          <a:off x="726000" y="1321275"/>
          <a:ext cx="3000000" cy="3000000"/>
        </p:xfrm>
        <a:graphic>
          <a:graphicData uri="http://schemas.openxmlformats.org/drawingml/2006/table">
            <a:tbl>
              <a:tblPr>
                <a:noFill/>
                <a:tableStyleId>{EDAA1970-5C67-45CD-9531-61B67FE1A7DE}</a:tableStyleId>
              </a:tblPr>
              <a:tblGrid>
                <a:gridCol w="1672425"/>
                <a:gridCol w="4134500"/>
                <a:gridCol w="1885075"/>
              </a:tblGrid>
              <a:tr h="381025">
                <a:tc>
                  <a:txBody>
                    <a:bodyPr/>
                    <a:lstStyle/>
                    <a:p>
                      <a:pPr indent="0" lvl="0" marL="0" rtl="0" algn="ctr">
                        <a:spcBef>
                          <a:spcPts val="0"/>
                        </a:spcBef>
                        <a:spcAft>
                          <a:spcPts val="0"/>
                        </a:spcAft>
                        <a:buNone/>
                      </a:pPr>
                      <a:r>
                        <a:rPr b="1" lang="en">
                          <a:latin typeface="Blinker"/>
                          <a:ea typeface="Blinker"/>
                          <a:cs typeface="Blinker"/>
                          <a:sym typeface="Blinker"/>
                        </a:rPr>
                        <a:t>Name</a:t>
                      </a:r>
                      <a:endParaRPr b="1">
                        <a:latin typeface="Blinker"/>
                        <a:ea typeface="Blinker"/>
                        <a:cs typeface="Blinker"/>
                        <a:sym typeface="Blinker"/>
                      </a:endParaRPr>
                    </a:p>
                  </a:txBody>
                  <a:tcPr marT="91425" marB="91425" marR="91425" marL="91425"/>
                </a:tc>
                <a:tc>
                  <a:txBody>
                    <a:bodyPr/>
                    <a:lstStyle/>
                    <a:p>
                      <a:pPr indent="0" lvl="0" marL="0" rtl="0" algn="ctr">
                        <a:spcBef>
                          <a:spcPts val="0"/>
                        </a:spcBef>
                        <a:spcAft>
                          <a:spcPts val="0"/>
                        </a:spcAft>
                        <a:buNone/>
                      </a:pPr>
                      <a:r>
                        <a:rPr b="1" lang="en">
                          <a:latin typeface="Blinker"/>
                          <a:ea typeface="Blinker"/>
                          <a:cs typeface="Blinker"/>
                          <a:sym typeface="Blinker"/>
                        </a:rPr>
                        <a:t>Description</a:t>
                      </a:r>
                      <a:endParaRPr b="1">
                        <a:latin typeface="Blinker"/>
                        <a:ea typeface="Blinker"/>
                        <a:cs typeface="Blinker"/>
                        <a:sym typeface="Blinker"/>
                      </a:endParaRPr>
                    </a:p>
                  </a:txBody>
                  <a:tcPr marT="91425" marB="91425" marR="91425" marL="91425"/>
                </a:tc>
                <a:tc>
                  <a:txBody>
                    <a:bodyPr/>
                    <a:lstStyle/>
                    <a:p>
                      <a:pPr indent="0" lvl="0" marL="0" rtl="0" algn="ctr">
                        <a:spcBef>
                          <a:spcPts val="0"/>
                        </a:spcBef>
                        <a:spcAft>
                          <a:spcPts val="0"/>
                        </a:spcAft>
                        <a:buNone/>
                      </a:pPr>
                      <a:r>
                        <a:rPr b="1" lang="en">
                          <a:latin typeface="Blinker"/>
                          <a:ea typeface="Blinker"/>
                          <a:cs typeface="Blinker"/>
                          <a:sym typeface="Blinker"/>
                        </a:rPr>
                        <a:t>Scheduling</a:t>
                      </a:r>
                      <a:endParaRPr b="1">
                        <a:latin typeface="Blinker"/>
                        <a:ea typeface="Blinker"/>
                        <a:cs typeface="Blinker"/>
                        <a:sym typeface="Blinker"/>
                      </a:endParaRPr>
                    </a:p>
                  </a:txBody>
                  <a:tcPr marT="91425" marB="91425" marR="91425" marL="91425"/>
                </a:tc>
              </a:tr>
              <a:tr h="419775">
                <a:tc>
                  <a:txBody>
                    <a:bodyPr/>
                    <a:lstStyle/>
                    <a:p>
                      <a:pPr indent="0" lvl="0" marL="0" marR="0" rtl="0" algn="l">
                        <a:lnSpc>
                          <a:spcPct val="125000"/>
                        </a:lnSpc>
                        <a:spcBef>
                          <a:spcPts val="1800"/>
                        </a:spcBef>
                        <a:spcAft>
                          <a:spcPts val="1200"/>
                        </a:spcAft>
                        <a:buNone/>
                      </a:pPr>
                      <a:r>
                        <a:rPr b="1" lang="en" sz="1000">
                          <a:latin typeface="Blinker"/>
                          <a:ea typeface="Blinker"/>
                          <a:cs typeface="Blinker"/>
                          <a:sym typeface="Blinker"/>
                        </a:rPr>
                        <a:t>initial_data_loading</a:t>
                      </a:r>
                      <a:endParaRPr b="1"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Ingest the initial data from the CSV file into the database</a:t>
                      </a:r>
                      <a:endParaRPr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Once</a:t>
                      </a:r>
                      <a:endParaRPr sz="1000">
                        <a:latin typeface="Blinker"/>
                        <a:ea typeface="Blinker"/>
                        <a:cs typeface="Blinker"/>
                        <a:sym typeface="Blinker"/>
                      </a:endParaRPr>
                    </a:p>
                  </a:txBody>
                  <a:tcPr marT="91425" marB="91425" marR="91425" marL="91425"/>
                </a:tc>
              </a:tr>
              <a:tr h="407125">
                <a:tc>
                  <a:txBody>
                    <a:bodyPr/>
                    <a:lstStyle/>
                    <a:p>
                      <a:pPr indent="0" lvl="0" marL="0" marR="0" rtl="0" algn="l">
                        <a:lnSpc>
                          <a:spcPct val="125000"/>
                        </a:lnSpc>
                        <a:spcBef>
                          <a:spcPts val="1800"/>
                        </a:spcBef>
                        <a:spcAft>
                          <a:spcPts val="1200"/>
                        </a:spcAft>
                        <a:buNone/>
                      </a:pPr>
                      <a:r>
                        <a:rPr b="1" lang="en" sz="1000">
                          <a:latin typeface="Blinker"/>
                          <a:ea typeface="Blinker"/>
                          <a:cs typeface="Blinker"/>
                          <a:sym typeface="Blinker"/>
                        </a:rPr>
                        <a:t>fetch_daily_ohl</a:t>
                      </a:r>
                      <a:r>
                        <a:rPr b="1" lang="en" sz="1000">
                          <a:latin typeface="Blinker"/>
                          <a:ea typeface="Blinker"/>
                          <a:cs typeface="Blinker"/>
                          <a:sym typeface="Blinker"/>
                        </a:rPr>
                        <a:t>c</a:t>
                      </a:r>
                      <a:endParaRPr b="1"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Ingest real-time data from the Kraken API into the database</a:t>
                      </a:r>
                      <a:endParaRPr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Every day 08:00 AM</a:t>
                      </a:r>
                      <a:endParaRPr sz="1000">
                        <a:latin typeface="Blinker"/>
                        <a:ea typeface="Blinker"/>
                        <a:cs typeface="Blinker"/>
                        <a:sym typeface="Blinker"/>
                      </a:endParaRPr>
                    </a:p>
                  </a:txBody>
                  <a:tcPr marT="91425" marB="91425" marR="91425" marL="91425"/>
                </a:tc>
              </a:tr>
              <a:tr h="464975">
                <a:tc>
                  <a:txBody>
                    <a:bodyPr/>
                    <a:lstStyle/>
                    <a:p>
                      <a:pPr indent="0" lvl="0" marL="0" marR="0" rtl="0" algn="l">
                        <a:lnSpc>
                          <a:spcPct val="125000"/>
                        </a:lnSpc>
                        <a:spcBef>
                          <a:spcPts val="1800"/>
                        </a:spcBef>
                        <a:spcAft>
                          <a:spcPts val="1200"/>
                        </a:spcAft>
                        <a:buNone/>
                      </a:pPr>
                      <a:r>
                        <a:rPr b="1" lang="en" sz="1000">
                          <a:latin typeface="Blinker"/>
                          <a:ea typeface="Blinker"/>
                          <a:cs typeface="Blinker"/>
                          <a:sym typeface="Blinker"/>
                        </a:rPr>
                        <a:t>compute_indicators</a:t>
                      </a:r>
                      <a:endParaRPr b="1"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Periodically compute SMA indicators on the data stored in the database</a:t>
                      </a:r>
                      <a:endParaRPr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Every day at 08:05 AM</a:t>
                      </a:r>
                      <a:endParaRPr sz="1000">
                        <a:latin typeface="Blinker"/>
                        <a:ea typeface="Blinker"/>
                        <a:cs typeface="Blinker"/>
                        <a:sym typeface="Blinker"/>
                      </a:endParaRPr>
                    </a:p>
                  </a:txBody>
                  <a:tcPr marT="91425" marB="91425" marR="91425" marL="91425"/>
                </a:tc>
              </a:tr>
              <a:tr h="725450">
                <a:tc>
                  <a:txBody>
                    <a:bodyPr/>
                    <a:lstStyle/>
                    <a:p>
                      <a:pPr indent="0" lvl="0" marL="0" marR="0" rtl="0" algn="l">
                        <a:lnSpc>
                          <a:spcPct val="125000"/>
                        </a:lnSpc>
                        <a:spcBef>
                          <a:spcPts val="1800"/>
                        </a:spcBef>
                        <a:spcAft>
                          <a:spcPts val="1200"/>
                        </a:spcAft>
                        <a:buNone/>
                      </a:pPr>
                      <a:r>
                        <a:rPr b="1" lang="en" sz="1000">
                          <a:latin typeface="Blinker"/>
                          <a:ea typeface="Blinker"/>
                          <a:cs typeface="Blinker"/>
                          <a:sym typeface="Blinker"/>
                        </a:rPr>
                        <a:t>baseline_model_predict</a:t>
                      </a:r>
                      <a:endParaRPr b="1"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Perform predictions with a baseline model, storing the results and performance metrics in the database</a:t>
                      </a:r>
                      <a:endParaRPr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Every day at 08:30 AM</a:t>
                      </a:r>
                      <a:endParaRPr sz="1000">
                        <a:latin typeface="Blinker"/>
                        <a:ea typeface="Blinker"/>
                        <a:cs typeface="Blinker"/>
                        <a:sym typeface="Blinker"/>
                      </a:endParaRPr>
                    </a:p>
                  </a:txBody>
                  <a:tcPr marT="91425" marB="91425" marR="91425" marL="91425"/>
                </a:tc>
              </a:tr>
              <a:tr h="571875">
                <a:tc>
                  <a:txBody>
                    <a:bodyPr/>
                    <a:lstStyle/>
                    <a:p>
                      <a:pPr indent="0" lvl="0" marL="0" marR="0" rtl="0" algn="l">
                        <a:lnSpc>
                          <a:spcPct val="125000"/>
                        </a:lnSpc>
                        <a:spcBef>
                          <a:spcPts val="1800"/>
                        </a:spcBef>
                        <a:spcAft>
                          <a:spcPts val="1200"/>
                        </a:spcAft>
                        <a:buNone/>
                      </a:pPr>
                      <a:r>
                        <a:rPr b="1" lang="en" sz="1000">
                          <a:latin typeface="Blinker"/>
                          <a:ea typeface="Blinker"/>
                          <a:cs typeface="Blinker"/>
                          <a:sym typeface="Blinker"/>
                        </a:rPr>
                        <a:t>lstm_rnn_training</a:t>
                      </a:r>
                      <a:endParaRPr b="1"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Train a custom model, perform predictions and store the results and performance metrics in the database</a:t>
                      </a:r>
                      <a:endParaRPr sz="1000">
                        <a:latin typeface="Blinker"/>
                        <a:ea typeface="Blinker"/>
                        <a:cs typeface="Blinker"/>
                        <a:sym typeface="Blinker"/>
                      </a:endParaRPr>
                    </a:p>
                  </a:txBody>
                  <a:tcPr marT="91425" marB="91425" marR="91425" marL="91425"/>
                </a:tc>
                <a:tc>
                  <a:txBody>
                    <a:bodyPr/>
                    <a:lstStyle/>
                    <a:p>
                      <a:pPr indent="0" lvl="0" marL="0" marR="0" rtl="0" algn="l">
                        <a:lnSpc>
                          <a:spcPct val="125000"/>
                        </a:lnSpc>
                        <a:spcBef>
                          <a:spcPts val="1800"/>
                        </a:spcBef>
                        <a:spcAft>
                          <a:spcPts val="1200"/>
                        </a:spcAft>
                        <a:buNone/>
                      </a:pPr>
                      <a:r>
                        <a:rPr lang="en" sz="1000">
                          <a:latin typeface="Blinker"/>
                          <a:ea typeface="Blinker"/>
                          <a:cs typeface="Blinker"/>
                          <a:sym typeface="Blinker"/>
                        </a:rPr>
                        <a:t>Every day at 08:30 AM</a:t>
                      </a:r>
                      <a:endParaRPr sz="1000">
                        <a:latin typeface="Blinker"/>
                        <a:ea typeface="Blinker"/>
                        <a:cs typeface="Blinker"/>
                        <a:sym typeface="Blinke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idx="5" type="subTitle"/>
          </p:nvPr>
        </p:nvSpPr>
        <p:spPr>
          <a:xfrm>
            <a:off x="902875" y="547400"/>
            <a:ext cx="4886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Flow - Airflow - Dags - Example</a:t>
            </a:r>
            <a:endParaRPr/>
          </a:p>
        </p:txBody>
      </p:sp>
      <p:sp>
        <p:nvSpPr>
          <p:cNvPr id="425" name="Google Shape;425;p58"/>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58"/>
          <p:cNvPicPr preferRelativeResize="0"/>
          <p:nvPr/>
        </p:nvPicPr>
        <p:blipFill rotWithShape="1">
          <a:blip r:embed="rId3">
            <a:alphaModFix/>
          </a:blip>
          <a:srcRect b="0" l="0" r="0" t="44419"/>
          <a:stretch/>
        </p:blipFill>
        <p:spPr>
          <a:xfrm>
            <a:off x="5383825" y="1366500"/>
            <a:ext cx="3050800" cy="2888700"/>
          </a:xfrm>
          <a:prstGeom prst="rect">
            <a:avLst/>
          </a:prstGeom>
          <a:noFill/>
          <a:ln>
            <a:noFill/>
          </a:ln>
        </p:spPr>
      </p:pic>
      <p:pic>
        <p:nvPicPr>
          <p:cNvPr id="427" name="Google Shape;427;p58"/>
          <p:cNvPicPr preferRelativeResize="0"/>
          <p:nvPr/>
        </p:nvPicPr>
        <p:blipFill rotWithShape="1">
          <a:blip r:embed="rId3">
            <a:alphaModFix/>
          </a:blip>
          <a:srcRect b="58761" l="0" r="0" t="0"/>
          <a:stretch/>
        </p:blipFill>
        <p:spPr>
          <a:xfrm>
            <a:off x="902875" y="1366500"/>
            <a:ext cx="3588101" cy="2520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Visualization</a:t>
            </a:r>
            <a:endParaRPr/>
          </a:p>
        </p:txBody>
      </p:sp>
      <p:sp>
        <p:nvSpPr>
          <p:cNvPr id="433" name="Google Shape;433;p59"/>
          <p:cNvSpPr txBox="1"/>
          <p:nvPr>
            <p:ph idx="2" type="title"/>
          </p:nvPr>
        </p:nvSpPr>
        <p:spPr>
          <a:xfrm>
            <a:off x="6547275" y="539500"/>
            <a:ext cx="18834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pic>
        <p:nvPicPr>
          <p:cNvPr id="434" name="Google Shape;434;p59"/>
          <p:cNvPicPr preferRelativeResize="0"/>
          <p:nvPr/>
        </p:nvPicPr>
        <p:blipFill>
          <a:blip r:embed="rId3">
            <a:alphaModFix/>
          </a:blip>
          <a:stretch>
            <a:fillRect/>
          </a:stretch>
        </p:blipFill>
        <p:spPr>
          <a:xfrm>
            <a:off x="742250" y="584350"/>
            <a:ext cx="3796500" cy="3796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440" name="Google Shape;440;p60"/>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0"/>
          <p:cNvSpPr txBox="1"/>
          <p:nvPr/>
        </p:nvSpPr>
        <p:spPr>
          <a:xfrm>
            <a:off x="902875" y="1091325"/>
            <a:ext cx="6192300" cy="27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Blinker"/>
                <a:ea typeface="Blinker"/>
                <a:cs typeface="Blinker"/>
                <a:sym typeface="Blinker"/>
              </a:rPr>
              <a:t>Another core component of the Price Oracle project is the </a:t>
            </a:r>
            <a:r>
              <a:rPr b="1" lang="en">
                <a:latin typeface="Blinker"/>
                <a:ea typeface="Blinker"/>
                <a:cs typeface="Blinker"/>
                <a:sym typeface="Blinker"/>
              </a:rPr>
              <a:t>Price Oracle Dashboard</a:t>
            </a:r>
            <a:r>
              <a:rPr lang="en">
                <a:latin typeface="Blinker"/>
                <a:ea typeface="Blinker"/>
                <a:cs typeface="Blinker"/>
                <a:sym typeface="Blinker"/>
              </a:rPr>
              <a:t>, which is automatically created in </a:t>
            </a:r>
            <a:r>
              <a:rPr b="1" lang="en">
                <a:latin typeface="Blinker"/>
                <a:ea typeface="Blinker"/>
                <a:cs typeface="Blinker"/>
                <a:sym typeface="Blinker"/>
              </a:rPr>
              <a:t>Grafana</a:t>
            </a:r>
            <a:r>
              <a:rPr lang="en">
                <a:latin typeface="Blinker"/>
                <a:ea typeface="Blinker"/>
                <a:cs typeface="Blinker"/>
                <a:sym typeface="Blinker"/>
              </a:rPr>
              <a:t>.</a:t>
            </a:r>
            <a:endParaRPr>
              <a:latin typeface="Blinker"/>
              <a:ea typeface="Blinker"/>
              <a:cs typeface="Blinker"/>
              <a:sym typeface="Blinker"/>
            </a:endParaRPr>
          </a:p>
          <a:p>
            <a:pPr indent="0" lvl="0" marL="0" rtl="0" algn="l">
              <a:lnSpc>
                <a:spcPct val="115000"/>
              </a:lnSpc>
              <a:spcBef>
                <a:spcPts val="1200"/>
              </a:spcBef>
              <a:spcAft>
                <a:spcPts val="0"/>
              </a:spcAft>
              <a:buNone/>
            </a:pPr>
            <a:r>
              <a:rPr lang="en">
                <a:latin typeface="Blinker"/>
                <a:ea typeface="Blinker"/>
                <a:cs typeface="Blinker"/>
                <a:sym typeface="Blinker"/>
              </a:rPr>
              <a:t>The dashboard is </a:t>
            </a:r>
            <a:r>
              <a:rPr b="1" lang="en">
                <a:latin typeface="Blinker"/>
                <a:ea typeface="Blinker"/>
                <a:cs typeface="Blinker"/>
                <a:sym typeface="Blinker"/>
              </a:rPr>
              <a:t>dynamically created</a:t>
            </a:r>
            <a:r>
              <a:rPr lang="en">
                <a:latin typeface="Blinker"/>
                <a:ea typeface="Blinker"/>
                <a:cs typeface="Blinker"/>
                <a:sym typeface="Blinker"/>
              </a:rPr>
              <a:t> and leverages the </a:t>
            </a:r>
            <a:r>
              <a:rPr i="1" lang="en">
                <a:latin typeface="Blinker"/>
                <a:ea typeface="Blinker"/>
                <a:cs typeface="Blinker"/>
                <a:sym typeface="Blinker"/>
              </a:rPr>
              <a:t>variables feature </a:t>
            </a:r>
            <a:r>
              <a:rPr lang="en">
                <a:latin typeface="Blinker"/>
                <a:ea typeface="Blinker"/>
                <a:cs typeface="Blinker"/>
                <a:sym typeface="Blinker"/>
              </a:rPr>
              <a:t>of Grafana. </a:t>
            </a:r>
            <a:endParaRPr>
              <a:latin typeface="Blinker"/>
              <a:ea typeface="Blinker"/>
              <a:cs typeface="Blinker"/>
              <a:sym typeface="Blinker"/>
            </a:endParaRPr>
          </a:p>
          <a:p>
            <a:pPr indent="0" lvl="0" marL="0" rtl="0" algn="l">
              <a:lnSpc>
                <a:spcPct val="115000"/>
              </a:lnSpc>
              <a:spcBef>
                <a:spcPts val="1200"/>
              </a:spcBef>
              <a:spcAft>
                <a:spcPts val="0"/>
              </a:spcAft>
              <a:buNone/>
            </a:pPr>
            <a:r>
              <a:rPr lang="en">
                <a:latin typeface="Blinker"/>
                <a:ea typeface="Blinker"/>
                <a:cs typeface="Blinker"/>
                <a:sym typeface="Blinker"/>
              </a:rPr>
              <a:t>The list of the cryptocurrencies is stored into a Grafana variable, and this allow the user to select the cryptocurrency to visualize in the dashboard.</a:t>
            </a:r>
            <a:endParaRPr sz="1600">
              <a:solidFill>
                <a:srgbClr val="C9D1D9"/>
              </a:solidFill>
            </a:endParaRPr>
          </a:p>
          <a:p>
            <a:pPr indent="0" lvl="0" marL="0" rtl="0" algn="l">
              <a:lnSpc>
                <a:spcPct val="115000"/>
              </a:lnSpc>
              <a:spcBef>
                <a:spcPts val="1200"/>
              </a:spcBef>
              <a:spcAft>
                <a:spcPts val="0"/>
              </a:spcAft>
              <a:buNone/>
            </a:pPr>
            <a:r>
              <a:t/>
            </a:r>
            <a:endParaRPr sz="1200">
              <a:solidFill>
                <a:srgbClr val="C9D1D9"/>
              </a:solidFill>
            </a:endParaRPr>
          </a:p>
          <a:p>
            <a:pPr indent="0" lvl="0" marL="0" rtl="0" algn="l">
              <a:lnSpc>
                <a:spcPct val="115000"/>
              </a:lnSpc>
              <a:spcBef>
                <a:spcPts val="1200"/>
              </a:spcBef>
              <a:spcAft>
                <a:spcPts val="0"/>
              </a:spcAft>
              <a:buNone/>
            </a:pPr>
            <a:r>
              <a:t/>
            </a:r>
            <a:endParaRPr>
              <a:solidFill>
                <a:schemeClr val="hlink"/>
              </a:solidFill>
              <a:latin typeface="Blinker"/>
              <a:ea typeface="Blinker"/>
              <a:cs typeface="Blinker"/>
              <a:sym typeface="Blink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a:t>
            </a:r>
            <a:endParaRPr/>
          </a:p>
        </p:txBody>
      </p:sp>
      <p:sp>
        <p:nvSpPr>
          <p:cNvPr id="177" name="Google Shape;177;p25"/>
          <p:cNvSpPr txBox="1"/>
          <p:nvPr>
            <p:ph idx="2" type="title"/>
          </p:nvPr>
        </p:nvSpPr>
        <p:spPr>
          <a:xfrm>
            <a:off x="6956275" y="539500"/>
            <a:ext cx="14745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pic>
        <p:nvPicPr>
          <p:cNvPr id="178" name="Google Shape;178;p25"/>
          <p:cNvPicPr preferRelativeResize="0"/>
          <p:nvPr/>
        </p:nvPicPr>
        <p:blipFill>
          <a:blip r:embed="rId3">
            <a:alphaModFix/>
          </a:blip>
          <a:stretch>
            <a:fillRect/>
          </a:stretch>
        </p:blipFill>
        <p:spPr>
          <a:xfrm>
            <a:off x="916125" y="768825"/>
            <a:ext cx="3297550" cy="3297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idx="5" type="subTitle"/>
          </p:nvPr>
        </p:nvSpPr>
        <p:spPr>
          <a:xfrm>
            <a:off x="902875" y="547400"/>
            <a:ext cx="4489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 Price Oracle Dashboard</a:t>
            </a:r>
            <a:endParaRPr/>
          </a:p>
        </p:txBody>
      </p:sp>
      <p:sp>
        <p:nvSpPr>
          <p:cNvPr id="447" name="Google Shape;447;p61"/>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1"/>
          <p:cNvPicPr preferRelativeResize="0"/>
          <p:nvPr/>
        </p:nvPicPr>
        <p:blipFill>
          <a:blip r:embed="rId3">
            <a:alphaModFix/>
          </a:blip>
          <a:stretch>
            <a:fillRect/>
          </a:stretch>
        </p:blipFill>
        <p:spPr>
          <a:xfrm>
            <a:off x="583825" y="1171874"/>
            <a:ext cx="7976326" cy="327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idx="5" type="subTitle"/>
          </p:nvPr>
        </p:nvSpPr>
        <p:spPr>
          <a:xfrm>
            <a:off x="902875" y="547400"/>
            <a:ext cx="4489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 Price Oracle Dashboard</a:t>
            </a:r>
            <a:endParaRPr/>
          </a:p>
        </p:txBody>
      </p:sp>
      <p:sp>
        <p:nvSpPr>
          <p:cNvPr id="454" name="Google Shape;454;p62"/>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62"/>
          <p:cNvPicPr preferRelativeResize="0"/>
          <p:nvPr/>
        </p:nvPicPr>
        <p:blipFill>
          <a:blip r:embed="rId3">
            <a:alphaModFix/>
          </a:blip>
          <a:stretch>
            <a:fillRect/>
          </a:stretch>
        </p:blipFill>
        <p:spPr>
          <a:xfrm>
            <a:off x="612775" y="1150111"/>
            <a:ext cx="7918450" cy="2843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idx="5" type="subTitle"/>
          </p:nvPr>
        </p:nvSpPr>
        <p:spPr>
          <a:xfrm>
            <a:off x="902875" y="547400"/>
            <a:ext cx="4489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 Price Oracle Dashboard</a:t>
            </a:r>
            <a:endParaRPr/>
          </a:p>
        </p:txBody>
      </p:sp>
      <p:sp>
        <p:nvSpPr>
          <p:cNvPr id="461" name="Google Shape;461;p63"/>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63"/>
          <p:cNvPicPr preferRelativeResize="0"/>
          <p:nvPr/>
        </p:nvPicPr>
        <p:blipFill>
          <a:blip r:embed="rId3">
            <a:alphaModFix/>
          </a:blip>
          <a:stretch>
            <a:fillRect/>
          </a:stretch>
        </p:blipFill>
        <p:spPr>
          <a:xfrm>
            <a:off x="798788" y="1501450"/>
            <a:ext cx="7546426" cy="2686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type="title"/>
          </p:nvPr>
        </p:nvSpPr>
        <p:spPr>
          <a:xfrm>
            <a:off x="4681675" y="1973300"/>
            <a:ext cx="37491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Future</a:t>
            </a:r>
            <a:endParaRPr/>
          </a:p>
          <a:p>
            <a:pPr indent="0" lvl="0" marL="0" rtl="0" algn="r">
              <a:spcBef>
                <a:spcPts val="0"/>
              </a:spcBef>
              <a:spcAft>
                <a:spcPts val="0"/>
              </a:spcAft>
              <a:buNone/>
            </a:pPr>
            <a:r>
              <a:rPr lang="en"/>
              <a:t>Works</a:t>
            </a:r>
            <a:endParaRPr/>
          </a:p>
        </p:txBody>
      </p:sp>
      <p:sp>
        <p:nvSpPr>
          <p:cNvPr id="468" name="Google Shape;468;p64"/>
          <p:cNvSpPr txBox="1"/>
          <p:nvPr>
            <p:ph idx="2" type="title"/>
          </p:nvPr>
        </p:nvSpPr>
        <p:spPr>
          <a:xfrm>
            <a:off x="6547275" y="539500"/>
            <a:ext cx="18834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pic>
        <p:nvPicPr>
          <p:cNvPr id="469" name="Google Shape;469;p64"/>
          <p:cNvPicPr preferRelativeResize="0"/>
          <p:nvPr/>
        </p:nvPicPr>
        <p:blipFill>
          <a:blip r:embed="rId3">
            <a:alphaModFix/>
          </a:blip>
          <a:stretch>
            <a:fillRect/>
          </a:stretch>
        </p:blipFill>
        <p:spPr>
          <a:xfrm>
            <a:off x="800275" y="808300"/>
            <a:ext cx="3427600" cy="3427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nvSpPr>
        <p:spPr>
          <a:xfrm>
            <a:off x="902875" y="1091325"/>
            <a:ext cx="6192300" cy="3487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hlink"/>
              </a:buClr>
              <a:buSzPts val="1400"/>
              <a:buFont typeface="Blinker"/>
              <a:buAutoNum type="arabicParenR"/>
            </a:pPr>
            <a:r>
              <a:rPr b="1" lang="en">
                <a:solidFill>
                  <a:schemeClr val="hlink"/>
                </a:solidFill>
                <a:latin typeface="Blinker"/>
                <a:ea typeface="Blinker"/>
                <a:cs typeface="Blinker"/>
                <a:sym typeface="Blinker"/>
              </a:rPr>
              <a:t>Concept drift detection</a:t>
            </a:r>
            <a:endParaRPr b="1">
              <a:solidFill>
                <a:schemeClr val="hlink"/>
              </a:solidFill>
              <a:latin typeface="Blinker"/>
              <a:ea typeface="Blinker"/>
              <a:cs typeface="Blinker"/>
              <a:sym typeface="Blinker"/>
            </a:endParaRPr>
          </a:p>
          <a:p>
            <a:pPr indent="0" lvl="0" marL="457200" rtl="0" algn="l">
              <a:spcBef>
                <a:spcPts val="0"/>
              </a:spcBef>
              <a:spcAft>
                <a:spcPts val="0"/>
              </a:spcAft>
              <a:buNone/>
            </a:pPr>
            <a:r>
              <a:rPr lang="en">
                <a:latin typeface="Blinker"/>
                <a:ea typeface="Blinker"/>
                <a:cs typeface="Blinker"/>
                <a:sym typeface="Blinker"/>
              </a:rPr>
              <a:t>Today, the models are automatically re-trained every day.</a:t>
            </a:r>
            <a:endParaRPr>
              <a:latin typeface="Blinker"/>
              <a:ea typeface="Blinker"/>
              <a:cs typeface="Blinker"/>
              <a:sym typeface="Blinker"/>
            </a:endParaRPr>
          </a:p>
          <a:p>
            <a:pPr indent="0" lvl="0" marL="457200" rtl="0" algn="l">
              <a:spcBef>
                <a:spcPts val="0"/>
              </a:spcBef>
              <a:spcAft>
                <a:spcPts val="0"/>
              </a:spcAft>
              <a:buNone/>
            </a:pPr>
            <a:r>
              <a:rPr lang="en">
                <a:latin typeface="Blinker"/>
                <a:ea typeface="Blinker"/>
                <a:cs typeface="Blinker"/>
                <a:sym typeface="Blinker"/>
              </a:rPr>
              <a:t>A more thoughtful approach would be to detect a possible </a:t>
            </a:r>
            <a:r>
              <a:rPr b="1" i="1" lang="en">
                <a:latin typeface="Blinker"/>
                <a:ea typeface="Blinker"/>
                <a:cs typeface="Blinker"/>
                <a:sym typeface="Blinker"/>
              </a:rPr>
              <a:t>concept drift </a:t>
            </a:r>
            <a:r>
              <a:rPr lang="en"/>
              <a:t>in </a:t>
            </a:r>
            <a:r>
              <a:rPr lang="en">
                <a:latin typeface="Blinker"/>
                <a:ea typeface="Blinker"/>
                <a:cs typeface="Blinker"/>
                <a:sym typeface="Blinker"/>
              </a:rPr>
              <a:t>the data, and retrain only in that case. An easy way to do this would be to compare the model 30 days MAPE with the model 7 days MAPE.</a:t>
            </a:r>
            <a:endParaRPr>
              <a:latin typeface="Blinker"/>
              <a:ea typeface="Blinker"/>
              <a:cs typeface="Blinker"/>
              <a:sym typeface="Blinker"/>
            </a:endParaRPr>
          </a:p>
          <a:p>
            <a:pPr indent="0" lvl="0" marL="457200" rtl="0" algn="l">
              <a:spcBef>
                <a:spcPts val="0"/>
              </a:spcBef>
              <a:spcAft>
                <a:spcPts val="0"/>
              </a:spcAft>
              <a:buNone/>
            </a:pPr>
            <a:r>
              <a:t/>
            </a:r>
            <a:endParaRPr>
              <a:latin typeface="Blinker"/>
              <a:ea typeface="Blinker"/>
              <a:cs typeface="Blinker"/>
              <a:sym typeface="Blinker"/>
            </a:endParaRPr>
          </a:p>
          <a:p>
            <a:pPr indent="-317500" lvl="0" marL="457200" rtl="0" algn="l">
              <a:spcBef>
                <a:spcPts val="0"/>
              </a:spcBef>
              <a:spcAft>
                <a:spcPts val="0"/>
              </a:spcAft>
              <a:buSzPts val="1400"/>
              <a:buFont typeface="Blinker"/>
              <a:buAutoNum type="arabicParenR"/>
            </a:pPr>
            <a:r>
              <a:rPr b="1" lang="en">
                <a:latin typeface="Blinker"/>
                <a:ea typeface="Blinker"/>
                <a:cs typeface="Blinker"/>
                <a:sym typeface="Blinker"/>
              </a:rPr>
              <a:t>Models training</a:t>
            </a:r>
            <a:endParaRPr b="1">
              <a:latin typeface="Blinker"/>
              <a:ea typeface="Blinker"/>
              <a:cs typeface="Blinker"/>
              <a:sym typeface="Blinker"/>
            </a:endParaRPr>
          </a:p>
          <a:p>
            <a:pPr indent="0" lvl="0" marL="457200" rtl="0" algn="l">
              <a:lnSpc>
                <a:spcPct val="115000"/>
              </a:lnSpc>
              <a:spcBef>
                <a:spcPts val="0"/>
              </a:spcBef>
              <a:spcAft>
                <a:spcPts val="0"/>
              </a:spcAft>
              <a:buNone/>
            </a:pPr>
            <a:r>
              <a:rPr lang="en">
                <a:latin typeface="Blinker"/>
                <a:ea typeface="Blinker"/>
                <a:cs typeface="Blinker"/>
                <a:sym typeface="Blinker"/>
              </a:rPr>
              <a:t>Only the pipelines for the LSTM and RNN models have been implemented, and only for the version considering the price time-series only.</a:t>
            </a:r>
            <a:endParaRPr>
              <a:latin typeface="Blinker"/>
              <a:ea typeface="Blinker"/>
              <a:cs typeface="Blinker"/>
              <a:sym typeface="Blinker"/>
            </a:endParaRPr>
          </a:p>
          <a:p>
            <a:pPr indent="0" lvl="0" marL="0" rtl="0" algn="l">
              <a:lnSpc>
                <a:spcPct val="115000"/>
              </a:lnSpc>
              <a:spcBef>
                <a:spcPts val="1200"/>
              </a:spcBef>
              <a:spcAft>
                <a:spcPts val="0"/>
              </a:spcAft>
              <a:buNone/>
            </a:pPr>
            <a:r>
              <a:rPr lang="en">
                <a:latin typeface="Blinker"/>
                <a:ea typeface="Blinker"/>
                <a:cs typeface="Blinker"/>
                <a:sym typeface="Blinker"/>
              </a:rPr>
              <a:t>	Other pipelines can be implemented to automatically train:</a:t>
            </a:r>
            <a:endParaRPr>
              <a:latin typeface="Blinker"/>
              <a:ea typeface="Blinker"/>
              <a:cs typeface="Blinker"/>
              <a:sym typeface="Blinker"/>
            </a:endParaRPr>
          </a:p>
          <a:p>
            <a:pPr indent="-304800" lvl="0" marL="914400" rtl="0" algn="l">
              <a:lnSpc>
                <a:spcPct val="115000"/>
              </a:lnSpc>
              <a:spcBef>
                <a:spcPts val="1200"/>
              </a:spcBef>
              <a:spcAft>
                <a:spcPts val="0"/>
              </a:spcAft>
              <a:buClr>
                <a:srgbClr val="C9D1D9"/>
              </a:buClr>
              <a:buSzPts val="1200"/>
              <a:buChar char="-"/>
            </a:pPr>
            <a:r>
              <a:rPr lang="en">
                <a:latin typeface="Blinker"/>
                <a:ea typeface="Blinker"/>
                <a:cs typeface="Blinker"/>
                <a:sym typeface="Blinker"/>
              </a:rPr>
              <a:t>Models considering the price time-series and the SMA indicators</a:t>
            </a:r>
            <a:endParaRPr>
              <a:latin typeface="Blinker"/>
              <a:ea typeface="Blinker"/>
              <a:cs typeface="Blinker"/>
              <a:sym typeface="Blinker"/>
            </a:endParaRPr>
          </a:p>
          <a:p>
            <a:pPr indent="-304800" lvl="0" marL="914400" rtl="0" algn="l">
              <a:lnSpc>
                <a:spcPct val="115000"/>
              </a:lnSpc>
              <a:spcBef>
                <a:spcPts val="0"/>
              </a:spcBef>
              <a:spcAft>
                <a:spcPts val="0"/>
              </a:spcAft>
              <a:buClr>
                <a:srgbClr val="C9D1D9"/>
              </a:buClr>
              <a:buSzPts val="1200"/>
              <a:buChar char="-"/>
            </a:pPr>
            <a:r>
              <a:rPr lang="en">
                <a:latin typeface="Blinker"/>
                <a:ea typeface="Blinker"/>
                <a:cs typeface="Blinker"/>
                <a:sym typeface="Blinker"/>
              </a:rPr>
              <a:t>Models considering the cryptocurrencies in clusters</a:t>
            </a:r>
            <a:endParaRPr>
              <a:latin typeface="Blinker"/>
              <a:ea typeface="Blinker"/>
              <a:cs typeface="Blinker"/>
              <a:sym typeface="Blinker"/>
            </a:endParaRPr>
          </a:p>
          <a:p>
            <a:pPr indent="-304800" lvl="0" marL="914400" rtl="0" algn="l">
              <a:lnSpc>
                <a:spcPct val="115000"/>
              </a:lnSpc>
              <a:spcBef>
                <a:spcPts val="0"/>
              </a:spcBef>
              <a:spcAft>
                <a:spcPts val="0"/>
              </a:spcAft>
              <a:buClr>
                <a:srgbClr val="C9D1D9"/>
              </a:buClr>
              <a:buSzPts val="1200"/>
              <a:buChar char="-"/>
            </a:pPr>
            <a:r>
              <a:rPr lang="en">
                <a:latin typeface="Blinker"/>
                <a:ea typeface="Blinker"/>
                <a:cs typeface="Blinker"/>
                <a:sym typeface="Blinker"/>
              </a:rPr>
              <a:t>VAR models</a:t>
            </a:r>
            <a:endParaRPr b="1">
              <a:latin typeface="Blinker"/>
              <a:ea typeface="Blinker"/>
              <a:cs typeface="Blinker"/>
              <a:sym typeface="Blinker"/>
            </a:endParaRPr>
          </a:p>
        </p:txBody>
      </p:sp>
      <p:sp>
        <p:nvSpPr>
          <p:cNvPr id="475" name="Google Shape;475;p65"/>
          <p:cNvSpPr txBox="1"/>
          <p:nvPr>
            <p:ph idx="5" type="subTitle"/>
          </p:nvPr>
        </p:nvSpPr>
        <p:spPr>
          <a:xfrm>
            <a:off x="902874" y="547400"/>
            <a:ext cx="39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476" name="Google Shape;476;p65"/>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2347938" y="540000"/>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82" name="Google Shape;482;p66"/>
          <p:cNvSpPr txBox="1"/>
          <p:nvPr>
            <p:ph idx="1" type="subTitle"/>
          </p:nvPr>
        </p:nvSpPr>
        <p:spPr>
          <a:xfrm>
            <a:off x="2347900" y="1516409"/>
            <a:ext cx="44481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hlink"/>
                </a:solidFill>
                <a:hlinkClick r:id="rId3"/>
              </a:rPr>
              <a:t>gianfranco.demarco26@studenti.uniba.it</a:t>
            </a:r>
            <a:endParaRPr b="1"/>
          </a:p>
          <a:p>
            <a:pPr indent="0" lvl="0" marL="0" rtl="0" algn="ctr">
              <a:spcBef>
                <a:spcPts val="0"/>
              </a:spcBef>
              <a:spcAft>
                <a:spcPts val="0"/>
              </a:spcAft>
              <a:buNone/>
            </a:pPr>
            <a:r>
              <a:rPr b="1" lang="en"/>
              <a:t>f.ranieri27@</a:t>
            </a:r>
            <a:r>
              <a:rPr b="1" lang="en" u="sng">
                <a:hlinkClick r:id="rId4"/>
              </a:rPr>
              <a:t>studenti.uniba.it</a:t>
            </a:r>
            <a:endParaRPr b="1"/>
          </a:p>
        </p:txBody>
      </p:sp>
      <p:pic>
        <p:nvPicPr>
          <p:cNvPr id="483" name="Google Shape;483;p66"/>
          <p:cNvPicPr preferRelativeResize="0"/>
          <p:nvPr/>
        </p:nvPicPr>
        <p:blipFill>
          <a:blip r:embed="rId5">
            <a:alphaModFix/>
          </a:blip>
          <a:stretch>
            <a:fillRect/>
          </a:stretch>
        </p:blipFill>
        <p:spPr>
          <a:xfrm>
            <a:off x="145865" y="539988"/>
            <a:ext cx="935182" cy="1371599"/>
          </a:xfrm>
          <a:prstGeom prst="rect">
            <a:avLst/>
          </a:prstGeom>
          <a:noFill/>
          <a:ln>
            <a:noFill/>
          </a:ln>
        </p:spPr>
      </p:pic>
      <p:pic>
        <p:nvPicPr>
          <p:cNvPr id="484" name="Google Shape;484;p66"/>
          <p:cNvPicPr preferRelativeResize="0"/>
          <p:nvPr/>
        </p:nvPicPr>
        <p:blipFill>
          <a:blip r:embed="rId6">
            <a:alphaModFix/>
          </a:blip>
          <a:stretch>
            <a:fillRect/>
          </a:stretch>
        </p:blipFill>
        <p:spPr>
          <a:xfrm>
            <a:off x="8078724" y="3323850"/>
            <a:ext cx="905959" cy="1280161"/>
          </a:xfrm>
          <a:prstGeom prst="rect">
            <a:avLst/>
          </a:prstGeom>
          <a:noFill/>
          <a:ln>
            <a:noFill/>
          </a:ln>
        </p:spPr>
      </p:pic>
      <p:pic>
        <p:nvPicPr>
          <p:cNvPr id="485" name="Google Shape;485;p66"/>
          <p:cNvPicPr preferRelativeResize="0"/>
          <p:nvPr/>
        </p:nvPicPr>
        <p:blipFill>
          <a:blip r:embed="rId7">
            <a:alphaModFix/>
          </a:blip>
          <a:stretch>
            <a:fillRect/>
          </a:stretch>
        </p:blipFill>
        <p:spPr>
          <a:xfrm>
            <a:off x="7291292" y="559825"/>
            <a:ext cx="1139482" cy="1097280"/>
          </a:xfrm>
          <a:prstGeom prst="rect">
            <a:avLst/>
          </a:prstGeom>
          <a:noFill/>
          <a:ln>
            <a:noFill/>
          </a:ln>
        </p:spPr>
      </p:pic>
      <p:pic>
        <p:nvPicPr>
          <p:cNvPr id="486" name="Google Shape;486;p66"/>
          <p:cNvPicPr preferRelativeResize="0"/>
          <p:nvPr/>
        </p:nvPicPr>
        <p:blipFill>
          <a:blip r:embed="rId8">
            <a:alphaModFix/>
          </a:blip>
          <a:stretch>
            <a:fillRect/>
          </a:stretch>
        </p:blipFill>
        <p:spPr>
          <a:xfrm flipH="1">
            <a:off x="713218" y="3471200"/>
            <a:ext cx="1124772" cy="1132812"/>
          </a:xfrm>
          <a:prstGeom prst="rect">
            <a:avLst/>
          </a:prstGeom>
          <a:noFill/>
          <a:ln>
            <a:noFill/>
          </a:ln>
        </p:spPr>
      </p:pic>
      <p:sp>
        <p:nvSpPr>
          <p:cNvPr id="487" name="Google Shape;487;p66"/>
          <p:cNvSpPr txBox="1"/>
          <p:nvPr/>
        </p:nvSpPr>
        <p:spPr>
          <a:xfrm>
            <a:off x="2788600" y="3934350"/>
            <a:ext cx="4560600" cy="347700"/>
          </a:xfrm>
          <a:prstGeom prst="rect">
            <a:avLst/>
          </a:prstGeom>
          <a:noFill/>
          <a:ln>
            <a:noFill/>
          </a:ln>
        </p:spPr>
        <p:txBody>
          <a:bodyPr anchorCtr="0" anchor="t" bIns="91425" lIns="91425" spcFirstLastPara="1" rIns="91425" wrap="square" tIns="100575">
            <a:spAutoFit/>
          </a:bodyPr>
          <a:lstStyle/>
          <a:p>
            <a:pPr indent="0" lvl="0" marL="18288" rtl="0" algn="l">
              <a:spcBef>
                <a:spcPts val="0"/>
              </a:spcBef>
              <a:spcAft>
                <a:spcPts val="0"/>
              </a:spcAft>
              <a:buNone/>
            </a:pPr>
            <a:r>
              <a:rPr lang="en" sz="1000">
                <a:latin typeface="Blinker"/>
                <a:ea typeface="Blinker"/>
                <a:cs typeface="Blinker"/>
                <a:sym typeface="Blinker"/>
              </a:rPr>
              <a:t>and </a:t>
            </a:r>
            <a:r>
              <a:rPr b="1" lang="en" sz="1000" u="sng">
                <a:solidFill>
                  <a:schemeClr val="hlink"/>
                </a:solidFill>
                <a:latin typeface="Blinker"/>
                <a:ea typeface="Blinker"/>
                <a:cs typeface="Blinker"/>
                <a:sym typeface="Blinker"/>
                <a:hlinkClick r:id="rId9"/>
              </a:rPr>
              <a:t>Storyset</a:t>
            </a:r>
            <a:endParaRPr sz="1000">
              <a:latin typeface="Blinker"/>
              <a:ea typeface="Blinker"/>
              <a:cs typeface="Blinker"/>
              <a:sym typeface="Blinker"/>
            </a:endParaRPr>
          </a:p>
        </p:txBody>
      </p:sp>
      <p:pic>
        <p:nvPicPr>
          <p:cNvPr id="488" name="Google Shape;488;p66"/>
          <p:cNvPicPr preferRelativeResize="0"/>
          <p:nvPr/>
        </p:nvPicPr>
        <p:blipFill>
          <a:blip r:embed="rId10">
            <a:alphaModFix/>
          </a:blip>
          <a:stretch>
            <a:fillRect/>
          </a:stretch>
        </p:blipFill>
        <p:spPr>
          <a:xfrm>
            <a:off x="4221913" y="2567550"/>
            <a:ext cx="700175" cy="70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idx="1" type="subTitle"/>
          </p:nvPr>
        </p:nvSpPr>
        <p:spPr>
          <a:xfrm>
            <a:off x="765775" y="1373100"/>
            <a:ext cx="7287600" cy="25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common format to represent assets data is the </a:t>
            </a:r>
            <a:r>
              <a:rPr b="1" lang="en" sz="1400"/>
              <a:t>OHLCV format.</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lang="en" sz="1400"/>
              <a:t>A OHLCV data point is composed of:</a:t>
            </a:r>
            <a:endParaRPr sz="1400"/>
          </a:p>
          <a:p>
            <a:pPr indent="-317500" lvl="0" marL="457200" rtl="0" algn="l">
              <a:spcBef>
                <a:spcPts val="0"/>
              </a:spcBef>
              <a:spcAft>
                <a:spcPts val="0"/>
              </a:spcAft>
              <a:buSzPts val="1400"/>
              <a:buChar char="-"/>
            </a:pPr>
            <a:r>
              <a:rPr b="1" lang="en" sz="1400"/>
              <a:t>Open: </a:t>
            </a:r>
            <a:r>
              <a:rPr lang="en" sz="1400"/>
              <a:t>the initial price of the asset for the reference </a:t>
            </a:r>
            <a:r>
              <a:rPr lang="en" sz="1400"/>
              <a:t>time frame</a:t>
            </a:r>
            <a:endParaRPr sz="1400"/>
          </a:p>
          <a:p>
            <a:pPr indent="-317500" lvl="0" marL="457200" rtl="0" algn="l">
              <a:spcBef>
                <a:spcPts val="0"/>
              </a:spcBef>
              <a:spcAft>
                <a:spcPts val="0"/>
              </a:spcAft>
              <a:buSzPts val="1400"/>
              <a:buChar char="-"/>
            </a:pPr>
            <a:r>
              <a:rPr b="1" lang="en" sz="1400"/>
              <a:t>High:</a:t>
            </a:r>
            <a:r>
              <a:rPr lang="en" sz="1400"/>
              <a:t> </a:t>
            </a:r>
            <a:r>
              <a:rPr lang="en" sz="1400"/>
              <a:t>the highest price reached by the asset’s price for the reference time frame</a:t>
            </a:r>
            <a:endParaRPr sz="1400"/>
          </a:p>
          <a:p>
            <a:pPr indent="-317500" lvl="0" marL="457200" rtl="0" algn="l">
              <a:spcBef>
                <a:spcPts val="0"/>
              </a:spcBef>
              <a:spcAft>
                <a:spcPts val="0"/>
              </a:spcAft>
              <a:buSzPts val="1400"/>
              <a:buChar char="-"/>
            </a:pPr>
            <a:r>
              <a:rPr b="1" lang="en" sz="1400"/>
              <a:t>Low: </a:t>
            </a:r>
            <a:r>
              <a:rPr lang="en" sz="1400"/>
              <a:t>the lowest price reached by the asset’s price for the reference time frame</a:t>
            </a:r>
            <a:endParaRPr b="1" sz="1400"/>
          </a:p>
          <a:p>
            <a:pPr indent="-317500" lvl="0" marL="457200" rtl="0" algn="l">
              <a:spcBef>
                <a:spcPts val="0"/>
              </a:spcBef>
              <a:spcAft>
                <a:spcPts val="0"/>
              </a:spcAft>
              <a:buSzPts val="1400"/>
              <a:buChar char="-"/>
            </a:pPr>
            <a:r>
              <a:rPr b="1" lang="en" sz="1400"/>
              <a:t>Close: </a:t>
            </a:r>
            <a:r>
              <a:rPr lang="en" sz="1400"/>
              <a:t>the final price of the asset for the reference time frame</a:t>
            </a:r>
            <a:endParaRPr b="1" sz="1400"/>
          </a:p>
          <a:p>
            <a:pPr indent="-317500" lvl="0" marL="457200" rtl="0" algn="l">
              <a:spcBef>
                <a:spcPts val="0"/>
              </a:spcBef>
              <a:spcAft>
                <a:spcPts val="0"/>
              </a:spcAft>
              <a:buSzPts val="1400"/>
              <a:buChar char="-"/>
            </a:pPr>
            <a:r>
              <a:rPr b="1" lang="en" sz="1400"/>
              <a:t>Volume: </a:t>
            </a:r>
            <a:r>
              <a:rPr lang="en" sz="1400"/>
              <a:t>the total quantity of the assets exchanged in the reference </a:t>
            </a:r>
            <a:r>
              <a:rPr lang="en" sz="1400"/>
              <a:t>time frame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a:t>
            </a:r>
            <a:r>
              <a:rPr lang="en" sz="1400"/>
              <a:t>time frame</a:t>
            </a:r>
            <a:r>
              <a:rPr lang="en" sz="1400"/>
              <a:t> considered in this project is the </a:t>
            </a:r>
            <a:r>
              <a:rPr b="1" lang="en" sz="1400"/>
              <a:t>daily timeframe: a data point for each day is recorded.</a:t>
            </a:r>
            <a:endParaRPr b="1" sz="1400"/>
          </a:p>
        </p:txBody>
      </p:sp>
      <p:sp>
        <p:nvSpPr>
          <p:cNvPr id="184" name="Google Shape;184;p26"/>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Data format</a:t>
            </a:r>
            <a:endParaRPr/>
          </a:p>
        </p:txBody>
      </p:sp>
      <p:sp>
        <p:nvSpPr>
          <p:cNvPr id="185" name="Google Shape;185;p26"/>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 type="subTitle"/>
          </p:nvPr>
        </p:nvSpPr>
        <p:spPr>
          <a:xfrm>
            <a:off x="765775" y="1075200"/>
            <a:ext cx="7287600" cy="25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lang="en" sz="1400"/>
              <a:t>OHLCV format is commonly used to plot </a:t>
            </a:r>
            <a:r>
              <a:rPr b="1" lang="en" sz="1400"/>
              <a:t>candlestick graphs.</a:t>
            </a:r>
            <a:endParaRPr b="1" sz="1400"/>
          </a:p>
          <a:p>
            <a:pPr indent="0" lvl="0" marL="0" rtl="0" algn="l">
              <a:spcBef>
                <a:spcPts val="0"/>
              </a:spcBef>
              <a:spcAft>
                <a:spcPts val="0"/>
              </a:spcAft>
              <a:buNone/>
            </a:pPr>
            <a:r>
              <a:rPr lang="en" sz="1400"/>
              <a:t>A sequence of OHLCV data points for an asset form a </a:t>
            </a:r>
            <a:r>
              <a:rPr b="1" lang="en" sz="1400"/>
              <a:t>time series.</a:t>
            </a:r>
            <a:endParaRPr b="1" sz="1400"/>
          </a:p>
        </p:txBody>
      </p:sp>
      <p:sp>
        <p:nvSpPr>
          <p:cNvPr id="191" name="Google Shape;191;p27"/>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Candlesticks</a:t>
            </a:r>
            <a:endParaRPr/>
          </a:p>
        </p:txBody>
      </p:sp>
      <p:sp>
        <p:nvSpPr>
          <p:cNvPr id="192" name="Google Shape;192;p27"/>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7"/>
          <p:cNvPicPr preferRelativeResize="0"/>
          <p:nvPr/>
        </p:nvPicPr>
        <p:blipFill>
          <a:blip r:embed="rId3">
            <a:alphaModFix/>
          </a:blip>
          <a:stretch>
            <a:fillRect/>
          </a:stretch>
        </p:blipFill>
        <p:spPr>
          <a:xfrm>
            <a:off x="2325063" y="1924150"/>
            <a:ext cx="4493875" cy="2527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 type="subTitle"/>
          </p:nvPr>
        </p:nvSpPr>
        <p:spPr>
          <a:xfrm>
            <a:off x="765775" y="1075200"/>
            <a:ext cx="7287600" cy="33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Two sources are used for the data:</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first is </a:t>
            </a:r>
            <a:r>
              <a:rPr lang="en" sz="1400" u="sng">
                <a:solidFill>
                  <a:schemeClr val="hlink"/>
                </a:solidFill>
                <a:hlinkClick r:id="rId3"/>
              </a:rPr>
              <a:t>CriptoDataDownload</a:t>
            </a:r>
            <a:r>
              <a:rPr lang="en" sz="1400"/>
              <a:t>, used to fetch the historical data of the prices</a:t>
            </a:r>
            <a:endParaRPr sz="1400"/>
          </a:p>
          <a:p>
            <a:pPr indent="-317500" lvl="0" marL="914400" rtl="0" algn="l">
              <a:spcBef>
                <a:spcPts val="0"/>
              </a:spcBef>
              <a:spcAft>
                <a:spcPts val="0"/>
              </a:spcAft>
              <a:buSzPts val="1400"/>
              <a:buChar char="❖"/>
            </a:pPr>
            <a:r>
              <a:rPr lang="en" sz="1400"/>
              <a:t>CriptoDataDownload offers data from a variety of exchange. </a:t>
            </a:r>
            <a:endParaRPr sz="1400"/>
          </a:p>
          <a:p>
            <a:pPr indent="0" lvl="0" marL="914400" rtl="0" algn="l">
              <a:spcBef>
                <a:spcPts val="0"/>
              </a:spcBef>
              <a:spcAft>
                <a:spcPts val="0"/>
              </a:spcAft>
              <a:buNone/>
            </a:pPr>
            <a:r>
              <a:rPr b="1" lang="en" sz="1400"/>
              <a:t>Binance </a:t>
            </a:r>
            <a:r>
              <a:rPr lang="en" sz="1400"/>
              <a:t>was selected as the source exchange for the data of this project.</a:t>
            </a:r>
            <a:endParaRPr sz="1400"/>
          </a:p>
          <a:p>
            <a:pPr indent="0" lvl="0" marL="914400" rtl="0" algn="l">
              <a:spcBef>
                <a:spcPts val="0"/>
              </a:spcBef>
              <a:spcAft>
                <a:spcPts val="0"/>
              </a:spcAft>
              <a:buNone/>
            </a:pPr>
            <a:r>
              <a:rPr lang="en" sz="1400"/>
              <a:t>From the 286 </a:t>
            </a:r>
            <a:r>
              <a:rPr lang="en" sz="1400"/>
              <a:t>cryptocurrency</a:t>
            </a:r>
            <a:r>
              <a:rPr lang="en" sz="1400"/>
              <a:t> available, the 17 having data </a:t>
            </a:r>
            <a:r>
              <a:rPr i="1" lang="en" sz="1400"/>
              <a:t>at least </a:t>
            </a:r>
            <a:r>
              <a:rPr lang="en" sz="1400"/>
              <a:t>from 01/01/2019 were selected</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a:t>
            </a:r>
            <a:r>
              <a:rPr lang="en" sz="1400"/>
              <a:t>he second is </a:t>
            </a:r>
            <a:r>
              <a:rPr lang="en" sz="1400" u="sng">
                <a:solidFill>
                  <a:schemeClr val="hlink"/>
                </a:solidFill>
                <a:hlinkClick r:id="rId4"/>
              </a:rPr>
              <a:t>K</a:t>
            </a:r>
            <a:r>
              <a:rPr lang="en" sz="1400" u="sng">
                <a:solidFill>
                  <a:schemeClr val="hlink"/>
                </a:solidFill>
              </a:rPr>
              <a:t>raken</a:t>
            </a:r>
            <a:r>
              <a:rPr lang="en" sz="1400"/>
              <a:t>,</a:t>
            </a:r>
            <a:r>
              <a:rPr lang="en" sz="1400">
                <a:solidFill>
                  <a:schemeClr val="hlink"/>
                </a:solidFill>
              </a:rPr>
              <a:t> used to fetch daily updates</a:t>
            </a:r>
            <a:endParaRPr sz="1400">
              <a:solidFill>
                <a:schemeClr val="hlink"/>
              </a:solidFill>
            </a:endParaRPr>
          </a:p>
          <a:p>
            <a:pPr indent="-317500" lvl="0" marL="914400" rtl="0" algn="l">
              <a:spcBef>
                <a:spcPts val="0"/>
              </a:spcBef>
              <a:spcAft>
                <a:spcPts val="0"/>
              </a:spcAft>
              <a:buClr>
                <a:schemeClr val="hlink"/>
              </a:buClr>
              <a:buSzPts val="1400"/>
              <a:buChar char="❖"/>
            </a:pPr>
            <a:r>
              <a:rPr lang="en" sz="1400">
                <a:solidFill>
                  <a:schemeClr val="hlink"/>
                </a:solidFill>
              </a:rPr>
              <a:t>the updates are fetched for the same subset of 17 cryptocurrencies mentioned above</a:t>
            </a:r>
            <a:endParaRPr sz="1400">
              <a:solidFill>
                <a:schemeClr val="hlink"/>
              </a:solidFill>
            </a:endParaRPr>
          </a:p>
          <a:p>
            <a:pPr indent="0" lvl="0" marL="0" rtl="0" algn="l">
              <a:spcBef>
                <a:spcPts val="0"/>
              </a:spcBef>
              <a:spcAft>
                <a:spcPts val="0"/>
              </a:spcAft>
              <a:buNone/>
            </a:pPr>
            <a:r>
              <a:t/>
            </a:r>
            <a:endParaRPr sz="1400">
              <a:solidFill>
                <a:schemeClr val="hlink"/>
              </a:solidFill>
            </a:endParaRPr>
          </a:p>
          <a:p>
            <a:pPr indent="0" lvl="0" marL="0" rtl="0" algn="l">
              <a:spcBef>
                <a:spcPts val="0"/>
              </a:spcBef>
              <a:spcAft>
                <a:spcPts val="0"/>
              </a:spcAft>
              <a:buNone/>
            </a:pPr>
            <a:r>
              <a:rPr lang="en" sz="1400">
                <a:solidFill>
                  <a:schemeClr val="hlink"/>
                </a:solidFill>
              </a:rPr>
              <a:t>Of the OHLCV data, the </a:t>
            </a:r>
            <a:r>
              <a:rPr b="1" lang="en" sz="1400">
                <a:solidFill>
                  <a:schemeClr val="hlink"/>
                </a:solidFill>
              </a:rPr>
              <a:t>close price </a:t>
            </a:r>
            <a:r>
              <a:rPr lang="en" sz="1400">
                <a:solidFill>
                  <a:schemeClr val="hlink"/>
                </a:solidFill>
              </a:rPr>
              <a:t>is the </a:t>
            </a:r>
            <a:r>
              <a:rPr b="1" lang="en" sz="1400">
                <a:solidFill>
                  <a:schemeClr val="hlink"/>
                </a:solidFill>
              </a:rPr>
              <a:t>target </a:t>
            </a:r>
            <a:r>
              <a:rPr lang="en" sz="1400"/>
              <a:t>of the analysis.</a:t>
            </a:r>
            <a:endParaRPr sz="1400"/>
          </a:p>
        </p:txBody>
      </p:sp>
      <p:sp>
        <p:nvSpPr>
          <p:cNvPr id="199" name="Google Shape;199;p28"/>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Sources</a:t>
            </a:r>
            <a:endParaRPr/>
          </a:p>
        </p:txBody>
      </p:sp>
      <p:sp>
        <p:nvSpPr>
          <p:cNvPr id="200" name="Google Shape;200;p28"/>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 type="subTitle"/>
          </p:nvPr>
        </p:nvSpPr>
        <p:spPr>
          <a:xfrm>
            <a:off x="902875" y="1084000"/>
            <a:ext cx="7287600" cy="25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17 chosen </a:t>
            </a:r>
            <a:r>
              <a:rPr lang="en" sz="1400"/>
              <a:t>cryptocurrencies</a:t>
            </a:r>
            <a:r>
              <a:rPr lang="en" sz="1400"/>
              <a:t> are:</a:t>
            </a:r>
            <a:endParaRPr sz="1400"/>
          </a:p>
        </p:txBody>
      </p:sp>
      <p:sp>
        <p:nvSpPr>
          <p:cNvPr id="206" name="Google Shape;206;p29"/>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a:t>
            </a:r>
            <a:r>
              <a:rPr lang="en"/>
              <a:t>Cryptocurrencies</a:t>
            </a:r>
            <a:endParaRPr/>
          </a:p>
        </p:txBody>
      </p:sp>
      <p:sp>
        <p:nvSpPr>
          <p:cNvPr id="207" name="Google Shape;207;p29"/>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08" name="Google Shape;208;p29"/>
          <p:cNvGraphicFramePr/>
          <p:nvPr/>
        </p:nvGraphicFramePr>
        <p:xfrm>
          <a:off x="1205450" y="1650950"/>
          <a:ext cx="3000000" cy="3000000"/>
        </p:xfrm>
        <a:graphic>
          <a:graphicData uri="http://schemas.openxmlformats.org/drawingml/2006/table">
            <a:tbl>
              <a:tblPr>
                <a:noFill/>
                <a:tableStyleId>{EDAA1970-5C67-45CD-9531-61B67FE1A7DE}</a:tableStyleId>
              </a:tblPr>
              <a:tblGrid>
                <a:gridCol w="1360850"/>
                <a:gridCol w="1360850"/>
                <a:gridCol w="1360850"/>
                <a:gridCol w="1360850"/>
                <a:gridCol w="1360850"/>
              </a:tblGrid>
              <a:tr h="354575">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Cardano</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b="1" lang="en">
                          <a:solidFill>
                            <a:schemeClr val="dk1"/>
                          </a:solidFill>
                          <a:latin typeface="Blinker"/>
                          <a:ea typeface="Blinker"/>
                          <a:cs typeface="Blinker"/>
                          <a:sym typeface="Blinker"/>
                        </a:rPr>
                        <a:t>Binance Coin</a:t>
                      </a:r>
                      <a:endParaRPr b="1">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b="1" lang="en">
                          <a:solidFill>
                            <a:schemeClr val="dk1"/>
                          </a:solidFill>
                          <a:latin typeface="Blinker"/>
                          <a:ea typeface="Blinker"/>
                          <a:cs typeface="Blinker"/>
                          <a:sym typeface="Blinker"/>
                        </a:rPr>
                        <a:t>Bitcoin</a:t>
                      </a:r>
                      <a:endParaRPr b="1">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VeChain</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Ontology</a:t>
                      </a:r>
                      <a:endParaRPr>
                        <a:solidFill>
                          <a:schemeClr val="dk1"/>
                        </a:solidFill>
                        <a:latin typeface="Blinker"/>
                        <a:ea typeface="Blinker"/>
                        <a:cs typeface="Blinker"/>
                        <a:sym typeface="Blinker"/>
                      </a:endParaRPr>
                    </a:p>
                  </a:txBody>
                  <a:tcPr marT="57150" marB="57150" marR="123825" marL="123825"/>
                </a:tc>
              </a:tr>
              <a:tr h="354575">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EOS</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Ethereum Classic</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b="1" lang="en">
                          <a:solidFill>
                            <a:schemeClr val="dk1"/>
                          </a:solidFill>
                          <a:latin typeface="Blinker"/>
                          <a:ea typeface="Blinker"/>
                          <a:cs typeface="Blinker"/>
                          <a:sym typeface="Blinker"/>
                        </a:rPr>
                        <a:t>Ethereum </a:t>
                      </a:r>
                      <a:endParaRPr b="1">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b="1" lang="en">
                          <a:solidFill>
                            <a:schemeClr val="dk1"/>
                          </a:solidFill>
                          <a:latin typeface="Blinker"/>
                          <a:ea typeface="Blinker"/>
                          <a:cs typeface="Blinker"/>
                          <a:sym typeface="Blinker"/>
                        </a:rPr>
                        <a:t>Stellar</a:t>
                      </a:r>
                      <a:endParaRPr b="1">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Qtum</a:t>
                      </a:r>
                      <a:endParaRPr>
                        <a:solidFill>
                          <a:schemeClr val="dk1"/>
                        </a:solidFill>
                        <a:latin typeface="Blinker"/>
                        <a:ea typeface="Blinker"/>
                        <a:cs typeface="Blinker"/>
                        <a:sym typeface="Blinker"/>
                      </a:endParaRPr>
                    </a:p>
                  </a:txBody>
                  <a:tcPr marT="57150" marB="57150" marR="123825" marL="123825"/>
                </a:tc>
              </a:tr>
              <a:tr h="354575">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Icon</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IOTA</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Litecoin</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Tron</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NULS</a:t>
                      </a:r>
                      <a:endParaRPr>
                        <a:solidFill>
                          <a:schemeClr val="dk1"/>
                        </a:solidFill>
                        <a:latin typeface="Blinker"/>
                        <a:ea typeface="Blinker"/>
                        <a:cs typeface="Blinker"/>
                        <a:sym typeface="Blinker"/>
                      </a:endParaRPr>
                    </a:p>
                  </a:txBody>
                  <a:tcPr marT="57150" marB="57150" marR="123825" marL="123825"/>
                </a:tc>
              </a:tr>
              <a:tr h="354575">
                <a:tc>
                  <a:txBody>
                    <a:bodyPr/>
                    <a:lstStyle/>
                    <a:p>
                      <a:pPr indent="0" lvl="0" marL="0" rtl="0" algn="ctr">
                        <a:lnSpc>
                          <a:spcPct val="115000"/>
                        </a:lnSpc>
                        <a:spcBef>
                          <a:spcPts val="0"/>
                        </a:spcBef>
                        <a:spcAft>
                          <a:spcPts val="1200"/>
                        </a:spcAft>
                        <a:buNone/>
                      </a:pPr>
                      <a:r>
                        <a:rPr b="1" lang="en">
                          <a:solidFill>
                            <a:schemeClr val="dk1"/>
                          </a:solidFill>
                          <a:latin typeface="Blinker"/>
                          <a:ea typeface="Blinker"/>
                          <a:cs typeface="Blinker"/>
                          <a:sym typeface="Blinker"/>
                        </a:rPr>
                        <a:t>XRP</a:t>
                      </a:r>
                      <a:endParaRPr b="1">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rPr lang="en">
                          <a:solidFill>
                            <a:schemeClr val="dk1"/>
                          </a:solidFill>
                          <a:latin typeface="Blinker"/>
                          <a:ea typeface="Blinker"/>
                          <a:cs typeface="Blinker"/>
                          <a:sym typeface="Blinker"/>
                        </a:rPr>
                        <a:t>NEO</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t/>
                      </a:r>
                      <a:endParaRPr>
                        <a:solidFill>
                          <a:schemeClr val="dk1"/>
                        </a:solidFill>
                        <a:latin typeface="Blinker"/>
                        <a:ea typeface="Blinker"/>
                        <a:cs typeface="Blinker"/>
                        <a:sym typeface="Blinker"/>
                      </a:endParaRPr>
                    </a:p>
                  </a:txBody>
                  <a:tcPr marT="57150" marB="57150" marR="123825" marL="123825"/>
                </a:tc>
                <a:tc>
                  <a:txBody>
                    <a:bodyPr/>
                    <a:lstStyle/>
                    <a:p>
                      <a:pPr indent="0" lvl="0" marL="0" rtl="0" algn="ctr">
                        <a:lnSpc>
                          <a:spcPct val="115000"/>
                        </a:lnSpc>
                        <a:spcBef>
                          <a:spcPts val="0"/>
                        </a:spcBef>
                        <a:spcAft>
                          <a:spcPts val="1200"/>
                        </a:spcAft>
                        <a:buNone/>
                      </a:pPr>
                      <a:r>
                        <a:t/>
                      </a:r>
                      <a:endParaRPr>
                        <a:solidFill>
                          <a:schemeClr val="dk1"/>
                        </a:solidFill>
                        <a:latin typeface="Blinker"/>
                        <a:ea typeface="Blinker"/>
                        <a:cs typeface="Blinker"/>
                        <a:sym typeface="Blinker"/>
                      </a:endParaRPr>
                    </a:p>
                  </a:txBody>
                  <a:tcPr marT="57150" marB="57150" marR="123825" marL="123825"/>
                </a:tc>
              </a:tr>
            </a:tbl>
          </a:graphicData>
        </a:graphic>
      </p:graphicFrame>
      <p:pic>
        <p:nvPicPr>
          <p:cNvPr id="209" name="Google Shape;209;p29"/>
          <p:cNvPicPr preferRelativeResize="0"/>
          <p:nvPr/>
        </p:nvPicPr>
        <p:blipFill>
          <a:blip r:embed="rId3">
            <a:alphaModFix/>
          </a:blip>
          <a:stretch>
            <a:fillRect/>
          </a:stretch>
        </p:blipFill>
        <p:spPr>
          <a:xfrm>
            <a:off x="4210350" y="3626538"/>
            <a:ext cx="794451" cy="794451"/>
          </a:xfrm>
          <a:prstGeom prst="rect">
            <a:avLst/>
          </a:prstGeom>
          <a:noFill/>
          <a:ln>
            <a:noFill/>
          </a:ln>
        </p:spPr>
      </p:pic>
      <p:pic>
        <p:nvPicPr>
          <p:cNvPr id="210" name="Google Shape;210;p29"/>
          <p:cNvPicPr preferRelativeResize="0"/>
          <p:nvPr/>
        </p:nvPicPr>
        <p:blipFill>
          <a:blip r:embed="rId4">
            <a:alphaModFix/>
          </a:blip>
          <a:stretch>
            <a:fillRect/>
          </a:stretch>
        </p:blipFill>
        <p:spPr>
          <a:xfrm>
            <a:off x="2569725" y="3635955"/>
            <a:ext cx="795528" cy="775640"/>
          </a:xfrm>
          <a:prstGeom prst="rect">
            <a:avLst/>
          </a:prstGeom>
          <a:noFill/>
          <a:ln>
            <a:noFill/>
          </a:ln>
        </p:spPr>
      </p:pic>
      <p:pic>
        <p:nvPicPr>
          <p:cNvPr id="211" name="Google Shape;211;p29"/>
          <p:cNvPicPr preferRelativeResize="0"/>
          <p:nvPr/>
        </p:nvPicPr>
        <p:blipFill>
          <a:blip r:embed="rId5">
            <a:alphaModFix/>
          </a:blip>
          <a:stretch>
            <a:fillRect/>
          </a:stretch>
        </p:blipFill>
        <p:spPr>
          <a:xfrm>
            <a:off x="5856088" y="3626000"/>
            <a:ext cx="795528" cy="795528"/>
          </a:xfrm>
          <a:prstGeom prst="rect">
            <a:avLst/>
          </a:prstGeom>
          <a:noFill/>
          <a:ln>
            <a:noFill/>
          </a:ln>
        </p:spPr>
      </p:pic>
      <p:pic>
        <p:nvPicPr>
          <p:cNvPr id="212" name="Google Shape;212;p29"/>
          <p:cNvPicPr preferRelativeResize="0"/>
          <p:nvPr/>
        </p:nvPicPr>
        <p:blipFill>
          <a:blip r:embed="rId6">
            <a:alphaModFix/>
          </a:blip>
          <a:stretch>
            <a:fillRect/>
          </a:stretch>
        </p:blipFill>
        <p:spPr>
          <a:xfrm>
            <a:off x="987812" y="3647725"/>
            <a:ext cx="772380" cy="752095"/>
          </a:xfrm>
          <a:prstGeom prst="rect">
            <a:avLst/>
          </a:prstGeom>
          <a:noFill/>
          <a:ln>
            <a:noFill/>
          </a:ln>
        </p:spPr>
      </p:pic>
      <p:pic>
        <p:nvPicPr>
          <p:cNvPr id="213" name="Google Shape;213;p29"/>
          <p:cNvPicPr preferRelativeResize="0"/>
          <p:nvPr/>
        </p:nvPicPr>
        <p:blipFill>
          <a:blip r:embed="rId7">
            <a:alphaModFix/>
          </a:blip>
          <a:stretch>
            <a:fillRect/>
          </a:stretch>
        </p:blipFill>
        <p:spPr>
          <a:xfrm>
            <a:off x="7502932" y="3669435"/>
            <a:ext cx="772373" cy="7520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idx="1" type="subTitle"/>
          </p:nvPr>
        </p:nvSpPr>
        <p:spPr>
          <a:xfrm>
            <a:off x="765775" y="1075200"/>
            <a:ext cx="7287600" cy="25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hlink"/>
                </a:solidFill>
                <a:latin typeface="Arial"/>
                <a:ea typeface="Arial"/>
                <a:cs typeface="Arial"/>
                <a:sym typeface="Arial"/>
              </a:rPr>
              <a:t>The </a:t>
            </a:r>
            <a:r>
              <a:rPr i="1" lang="en" sz="1400"/>
              <a:t>close price time series </a:t>
            </a:r>
            <a:r>
              <a:rPr lang="en" sz="1400"/>
              <a:t>are </a:t>
            </a:r>
            <a:r>
              <a:rPr lang="en" sz="1400"/>
              <a:t>enriched by calculating the </a:t>
            </a:r>
            <a:r>
              <a:rPr b="1" lang="en" sz="1400"/>
              <a:t>Simple Moving Average (SMA)</a:t>
            </a:r>
            <a:r>
              <a:rPr lang="en" sz="1400"/>
              <a:t> at with different window sizes.</a:t>
            </a:r>
            <a:endParaRPr sz="1400"/>
          </a:p>
          <a:p>
            <a:pPr indent="0" lvl="0" marL="0" rtl="0" algn="l">
              <a:spcBef>
                <a:spcPts val="0"/>
              </a:spcBef>
              <a:spcAft>
                <a:spcPts val="0"/>
              </a:spcAft>
              <a:buNone/>
            </a:pPr>
            <a:r>
              <a:rPr lang="en" sz="1400"/>
              <a:t>The chosen window sizes (days) are: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5</a:t>
            </a:r>
            <a:endParaRPr sz="1400"/>
          </a:p>
          <a:p>
            <a:pPr indent="-317500" lvl="0" marL="457200" rtl="0" algn="l">
              <a:spcBef>
                <a:spcPts val="0"/>
              </a:spcBef>
              <a:spcAft>
                <a:spcPts val="0"/>
              </a:spcAft>
              <a:buSzPts val="1400"/>
              <a:buChar char="❏"/>
            </a:pPr>
            <a:r>
              <a:rPr lang="en" sz="1400"/>
              <a:t>10</a:t>
            </a:r>
            <a:endParaRPr sz="1400"/>
          </a:p>
          <a:p>
            <a:pPr indent="-317500" lvl="0" marL="457200" rtl="0" algn="l">
              <a:spcBef>
                <a:spcPts val="0"/>
              </a:spcBef>
              <a:spcAft>
                <a:spcPts val="0"/>
              </a:spcAft>
              <a:buSzPts val="1400"/>
              <a:buChar char="❏"/>
            </a:pPr>
            <a:r>
              <a:rPr lang="en" sz="1400"/>
              <a:t>20</a:t>
            </a:r>
            <a:endParaRPr sz="1400"/>
          </a:p>
          <a:p>
            <a:pPr indent="-317500" lvl="0" marL="457200" rtl="0" algn="l">
              <a:spcBef>
                <a:spcPts val="0"/>
              </a:spcBef>
              <a:spcAft>
                <a:spcPts val="0"/>
              </a:spcAft>
              <a:buSzPts val="1400"/>
              <a:buChar char="❏"/>
            </a:pPr>
            <a:r>
              <a:rPr lang="en" sz="1400"/>
              <a:t>50</a:t>
            </a:r>
            <a:endParaRPr sz="1400"/>
          </a:p>
          <a:p>
            <a:pPr indent="-317500" lvl="0" marL="457200" rtl="0" algn="l">
              <a:spcBef>
                <a:spcPts val="0"/>
              </a:spcBef>
              <a:spcAft>
                <a:spcPts val="0"/>
              </a:spcAft>
              <a:buSzPts val="1400"/>
              <a:buChar char="❏"/>
            </a:pPr>
            <a:r>
              <a:rPr lang="en" sz="1400"/>
              <a:t>100</a:t>
            </a:r>
            <a:endParaRPr sz="1400"/>
          </a:p>
          <a:p>
            <a:pPr indent="-317500" lvl="0" marL="457200" rtl="0" algn="l">
              <a:spcBef>
                <a:spcPts val="0"/>
              </a:spcBef>
              <a:spcAft>
                <a:spcPts val="0"/>
              </a:spcAft>
              <a:buSzPts val="1400"/>
              <a:buChar char="❏"/>
            </a:pPr>
            <a:r>
              <a:rPr lang="en" sz="1400"/>
              <a:t>200</a:t>
            </a:r>
            <a:endParaRPr sz="1400"/>
          </a:p>
        </p:txBody>
      </p:sp>
      <p:sp>
        <p:nvSpPr>
          <p:cNvPr id="219" name="Google Shape;219;p30"/>
          <p:cNvSpPr txBox="1"/>
          <p:nvPr>
            <p:ph idx="5" type="subTitle"/>
          </p:nvPr>
        </p:nvSpPr>
        <p:spPr>
          <a:xfrm>
            <a:off x="902879" y="547400"/>
            <a:ext cx="348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Calculated Data</a:t>
            </a:r>
            <a:endParaRPr/>
          </a:p>
        </p:txBody>
      </p:sp>
      <p:sp>
        <p:nvSpPr>
          <p:cNvPr id="220" name="Google Shape;220;p30"/>
          <p:cNvSpPr/>
          <p:nvPr/>
        </p:nvSpPr>
        <p:spPr>
          <a:xfrm>
            <a:off x="765780" y="707450"/>
            <a:ext cx="137100" cy="137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Transformation Plan Project Proposal by Slidesgo">
  <a:themeElements>
    <a:clrScheme name="Simple Light">
      <a:dk1>
        <a:srgbClr val="1C285A"/>
      </a:dk1>
      <a:lt1>
        <a:srgbClr val="FFFFFF"/>
      </a:lt1>
      <a:dk2>
        <a:srgbClr val="6574CA"/>
      </a:dk2>
      <a:lt2>
        <a:srgbClr val="65B2F5"/>
      </a:lt2>
      <a:accent1>
        <a:srgbClr val="94EAF8"/>
      </a:accent1>
      <a:accent2>
        <a:srgbClr val="D98AE9"/>
      </a:accent2>
      <a:accent3>
        <a:srgbClr val="EDE9F8"/>
      </a:accent3>
      <a:accent4>
        <a:srgbClr val="FFFFFF"/>
      </a:accent4>
      <a:accent5>
        <a:srgbClr val="FFFFFF"/>
      </a:accent5>
      <a:accent6>
        <a:srgbClr val="FFFFFF"/>
      </a:accent6>
      <a:hlink>
        <a:srgbClr val="1C28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